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296" r:id="rId2"/>
    <p:sldId id="310" r:id="rId3"/>
    <p:sldId id="311" r:id="rId4"/>
    <p:sldId id="306" r:id="rId5"/>
    <p:sldId id="312" r:id="rId6"/>
    <p:sldId id="314"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1" r:id="rId22"/>
    <p:sldId id="333" r:id="rId23"/>
    <p:sldId id="334" r:id="rId24"/>
    <p:sldId id="335" r:id="rId25"/>
    <p:sldId id="336" r:id="rId26"/>
    <p:sldId id="337" r:id="rId27"/>
    <p:sldId id="338" r:id="rId28"/>
    <p:sldId id="339" r:id="rId29"/>
    <p:sldId id="340" r:id="rId30"/>
    <p:sldId id="341" r:id="rId31"/>
    <p:sldId id="342" r:id="rId32"/>
    <p:sldId id="343" r:id="rId33"/>
    <p:sldId id="297" r:id="rId3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5" userDrawn="1">
          <p15:clr>
            <a:srgbClr val="A4A3A4"/>
          </p15:clr>
        </p15:guide>
        <p15:guide id="2" pos="6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47920"/>
    <a:srgbClr val="E86741"/>
    <a:srgbClr val="E174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694"/>
  </p:normalViewPr>
  <p:slideViewPr>
    <p:cSldViewPr snapToGrid="0" snapToObjects="1">
      <p:cViewPr>
        <p:scale>
          <a:sx n="100" d="100"/>
          <a:sy n="100" d="100"/>
        </p:scale>
        <p:origin x="725" y="120"/>
      </p:cViewPr>
      <p:guideLst>
        <p:guide orient="horz" pos="305"/>
        <p:guide pos="612"/>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9AD634-B286-CF4C-B608-BAEDD7C846A9}" type="datetimeFigureOut">
              <a:rPr lang="en-US" smtClean="0"/>
              <a:t>3/25/2022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B6ED8-9D91-5E4C-8236-27D5494AAD9C}" type="slidenum">
              <a:rPr lang="en-US" smtClean="0"/>
              <a:t>‹#›</a:t>
            </a:fld>
            <a:endParaRPr lang="en-US"/>
          </a:p>
        </p:txBody>
      </p:sp>
    </p:spTree>
    <p:extLst>
      <p:ext uri="{BB962C8B-B14F-4D97-AF65-F5344CB8AC3E}">
        <p14:creationId xmlns:p14="http://schemas.microsoft.com/office/powerpoint/2010/main" val="71874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My name is Mary Scott, I am a PhD student at University of Warwick, and I will be giving a presentation of our paper “Applying the Shuffle Model of Differential Privacy to Vector Aggregation”. This is joint work with my supervisors Graham Cormode and Carsten Maple. I would have liked to join you all at Imperial College today, but unfortunately, I currently have Covid which means I must present online. \\</a:t>
            </a:r>
          </a:p>
        </p:txBody>
      </p:sp>
      <p:sp>
        <p:nvSpPr>
          <p:cNvPr id="4" name="Slide Number Placeholder 3"/>
          <p:cNvSpPr>
            <a:spLocks noGrp="1"/>
          </p:cNvSpPr>
          <p:nvPr>
            <p:ph type="sldNum" sz="quarter" idx="10"/>
          </p:nvPr>
        </p:nvSpPr>
        <p:spPr/>
        <p:txBody>
          <a:bodyPr/>
          <a:lstStyle/>
          <a:p>
            <a:fld id="{008B6ED8-9D91-5E4C-8236-27D5494AAD9C}" type="slidenum">
              <a:rPr lang="en-US" smtClean="0"/>
              <a:t>1</a:t>
            </a:fld>
            <a:endParaRPr lang="en-US"/>
          </a:p>
        </p:txBody>
      </p:sp>
    </p:spTree>
    <p:extLst>
      <p:ext uri="{BB962C8B-B14F-4D97-AF65-F5344CB8AC3E}">
        <p14:creationId xmlns:p14="http://schemas.microsoft.com/office/powerpoint/2010/main" val="448324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 The main result of our paper is a new protocol in the Single-Message Shuffle Model, the Shuffle Model where each user sends a single message, for the private summation of vector-valued messages. \\ This result can be extended to produce similar protocols in higher dimensions, useful for applications such as the representation of multi-dimensional data in Neural Networks, for example. \\</a:t>
            </a:r>
          </a:p>
        </p:txBody>
      </p:sp>
      <p:sp>
        <p:nvSpPr>
          <p:cNvPr id="4" name="Slide Number Placeholder 3"/>
          <p:cNvSpPr>
            <a:spLocks noGrp="1"/>
          </p:cNvSpPr>
          <p:nvPr>
            <p:ph type="sldNum" sz="quarter" idx="5"/>
          </p:nvPr>
        </p:nvSpPr>
        <p:spPr/>
        <p:txBody>
          <a:bodyPr/>
          <a:lstStyle/>
          <a:p>
            <a:fld id="{008B6ED8-9D91-5E4C-8236-27D5494AAD9C}" type="slidenum">
              <a:rPr lang="en-US" smtClean="0"/>
              <a:t>10</a:t>
            </a:fld>
            <a:endParaRPr lang="en-US"/>
          </a:p>
        </p:txBody>
      </p:sp>
    </p:spTree>
    <p:extLst>
      <p:ext uri="{BB962C8B-B14F-4D97-AF65-F5344CB8AC3E}">
        <p14:creationId xmlns:p14="http://schemas.microsoft.com/office/powerpoint/2010/main" val="189568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applications can be found for our protocol if we consider each of the decisions we made. \\ Why in particular did we choose to investigate vectors? \\ Well, in Federated Learning, where we have many users collaborating on a machine learning problem, for the purpose of word prediction for example, the updates are in high-dimensional vector form. So we have a good application for this type of data. \\</a:t>
            </a:r>
          </a:p>
        </p:txBody>
      </p:sp>
      <p:sp>
        <p:nvSpPr>
          <p:cNvPr id="4" name="Slide Number Placeholder 3"/>
          <p:cNvSpPr>
            <a:spLocks noGrp="1"/>
          </p:cNvSpPr>
          <p:nvPr>
            <p:ph type="sldNum" sz="quarter" idx="5"/>
          </p:nvPr>
        </p:nvSpPr>
        <p:spPr/>
        <p:txBody>
          <a:bodyPr/>
          <a:lstStyle/>
          <a:p>
            <a:fld id="{008B6ED8-9D91-5E4C-8236-27D5494AAD9C}" type="slidenum">
              <a:rPr lang="en-US" smtClean="0"/>
              <a:t>11</a:t>
            </a:fld>
            <a:endParaRPr lang="en-US"/>
          </a:p>
        </p:txBody>
      </p:sp>
    </p:spTree>
    <p:extLst>
      <p:ext uri="{BB962C8B-B14F-4D97-AF65-F5344CB8AC3E}">
        <p14:creationId xmlns:p14="http://schemas.microsoft.com/office/powerpoint/2010/main" val="51476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As well as vectors, why choose aggregation? \\ \\ Well, we have a link to secure aggregation, useful in the machine learning problems we have already seen, but more importantly the update vectors are in a good form to make this calculation simple. And also, after aggregation it’s easy to calculate the mean, variance etc., which is good for any kind of statistical application. \\</a:t>
            </a:r>
          </a:p>
        </p:txBody>
      </p:sp>
      <p:sp>
        <p:nvSpPr>
          <p:cNvPr id="4" name="Slide Number Placeholder 3"/>
          <p:cNvSpPr>
            <a:spLocks noGrp="1"/>
          </p:cNvSpPr>
          <p:nvPr>
            <p:ph type="sldNum" sz="quarter" idx="5"/>
          </p:nvPr>
        </p:nvSpPr>
        <p:spPr/>
        <p:txBody>
          <a:bodyPr/>
          <a:lstStyle/>
          <a:p>
            <a:fld id="{008B6ED8-9D91-5E4C-8236-27D5494AAD9C}" type="slidenum">
              <a:rPr lang="en-US" smtClean="0"/>
              <a:t>12</a:t>
            </a:fld>
            <a:endParaRPr lang="en-US"/>
          </a:p>
        </p:txBody>
      </p:sp>
    </p:spTree>
    <p:extLst>
      <p:ext uri="{BB962C8B-B14F-4D97-AF65-F5344CB8AC3E}">
        <p14:creationId xmlns:p14="http://schemas.microsoft.com/office/powerpoint/2010/main" val="3714468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let’s look at the accuracy measure of our analysis: the mean squared error. \\ \\ We use this calculation to compare the input of our protocol with the overall output, so before and after adding the privacy, doing the shuffling step, and also the aggregation at the end. \\</a:t>
            </a:r>
          </a:p>
        </p:txBody>
      </p:sp>
      <p:sp>
        <p:nvSpPr>
          <p:cNvPr id="4" name="Slide Number Placeholder 3"/>
          <p:cNvSpPr>
            <a:spLocks noGrp="1"/>
          </p:cNvSpPr>
          <p:nvPr>
            <p:ph type="sldNum" sz="quarter" idx="5"/>
          </p:nvPr>
        </p:nvSpPr>
        <p:spPr/>
        <p:txBody>
          <a:bodyPr/>
          <a:lstStyle/>
          <a:p>
            <a:fld id="{008B6ED8-9D91-5E4C-8236-27D5494AAD9C}" type="slidenum">
              <a:rPr lang="en-US" smtClean="0"/>
              <a:t>13</a:t>
            </a:fld>
            <a:endParaRPr lang="en-US"/>
          </a:p>
        </p:txBody>
      </p:sp>
    </p:spTree>
    <p:extLst>
      <p:ext uri="{BB962C8B-B14F-4D97-AF65-F5344CB8AC3E}">
        <p14:creationId xmlns:p14="http://schemas.microsoft.com/office/powerpoint/2010/main" val="1135708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 A useful mathematical property of the mean squared error is that when our protocol is unbiased, it is equivalent to the variance, which makes our calculations easy. \\</a:t>
            </a:r>
          </a:p>
        </p:txBody>
      </p:sp>
      <p:sp>
        <p:nvSpPr>
          <p:cNvPr id="4" name="Slide Number Placeholder 3"/>
          <p:cNvSpPr>
            <a:spLocks noGrp="1"/>
          </p:cNvSpPr>
          <p:nvPr>
            <p:ph type="sldNum" sz="quarter" idx="5"/>
          </p:nvPr>
        </p:nvSpPr>
        <p:spPr/>
        <p:txBody>
          <a:bodyPr/>
          <a:lstStyle/>
          <a:p>
            <a:fld id="{008B6ED8-9D91-5E4C-8236-27D5494AAD9C}" type="slidenum">
              <a:rPr lang="en-US" smtClean="0"/>
              <a:t>14</a:t>
            </a:fld>
            <a:endParaRPr lang="en-US"/>
          </a:p>
        </p:txBody>
      </p:sp>
    </p:spTree>
    <p:extLst>
      <p:ext uri="{BB962C8B-B14F-4D97-AF65-F5344CB8AC3E}">
        <p14:creationId xmlns:p14="http://schemas.microsoft.com/office/powerpoint/2010/main" val="59581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simplest protocol we created was a general one for the local randomizer which each user applies to their message, resulting in a private histogram. \\ The main mechanism in the protocol is the randomized response, which in most cases returns the true message, and with a small probability gamma chooses a uniformly random message instead. \\ This small number of random messages is sufficient to protect against a difference attack on any user. \\</a:t>
            </a:r>
          </a:p>
        </p:txBody>
      </p:sp>
      <p:sp>
        <p:nvSpPr>
          <p:cNvPr id="4" name="Slide Number Placeholder 3"/>
          <p:cNvSpPr>
            <a:spLocks noGrp="1"/>
          </p:cNvSpPr>
          <p:nvPr>
            <p:ph type="sldNum" sz="quarter" idx="5"/>
          </p:nvPr>
        </p:nvSpPr>
        <p:spPr/>
        <p:txBody>
          <a:bodyPr/>
          <a:lstStyle/>
          <a:p>
            <a:fld id="{008B6ED8-9D91-5E4C-8236-27D5494AAD9C}" type="slidenum">
              <a:rPr lang="en-US" smtClean="0"/>
              <a:t>15</a:t>
            </a:fld>
            <a:endParaRPr lang="en-US"/>
          </a:p>
        </p:txBody>
      </p:sp>
    </p:spTree>
    <p:extLst>
      <p:ext uri="{BB962C8B-B14F-4D97-AF65-F5344CB8AC3E}">
        <p14:creationId xmlns:p14="http://schemas.microsoft.com/office/powerpoint/2010/main" val="2024936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general protocol for the local randomizer can be modified to specifically address our problem of summing real vectors in the Shuffle Model. \\ By expanding on the previous paper from Balle et al. to consider vector-valued messages, we have an additional dimension d to sample any number t from one to all coordinates from each vector. \\</a:t>
            </a:r>
          </a:p>
        </p:txBody>
      </p:sp>
      <p:sp>
        <p:nvSpPr>
          <p:cNvPr id="4" name="Slide Number Placeholder 3"/>
          <p:cNvSpPr>
            <a:spLocks noGrp="1"/>
          </p:cNvSpPr>
          <p:nvPr>
            <p:ph type="sldNum" sz="quarter" idx="5"/>
          </p:nvPr>
        </p:nvSpPr>
        <p:spPr/>
        <p:txBody>
          <a:bodyPr/>
          <a:lstStyle/>
          <a:p>
            <a:fld id="{008B6ED8-9D91-5E4C-8236-27D5494AAD9C}" type="slidenum">
              <a:rPr lang="en-US" smtClean="0"/>
              <a:t>16</a:t>
            </a:fld>
            <a:endParaRPr lang="en-US"/>
          </a:p>
        </p:txBody>
      </p:sp>
    </p:spTree>
    <p:extLst>
      <p:ext uri="{BB962C8B-B14F-4D97-AF65-F5344CB8AC3E}">
        <p14:creationId xmlns:p14="http://schemas.microsoft.com/office/powerpoint/2010/main" val="654517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In this way, the focus of our problem has now shifted to optimizing this t to minimize the mean squared error. \\ The optimal choice is to sample just the one coordinate, and this is backed up by our first theorem, which gives the value of gamma, the parameter of the randomized response, which fulfils our differential privacy guarantee given the constraints of the other parameters. \\</a:t>
            </a:r>
          </a:p>
        </p:txBody>
      </p:sp>
      <p:sp>
        <p:nvSpPr>
          <p:cNvPr id="4" name="Slide Number Placeholder 3"/>
          <p:cNvSpPr>
            <a:spLocks noGrp="1"/>
          </p:cNvSpPr>
          <p:nvPr>
            <p:ph type="sldNum" sz="quarter" idx="5"/>
          </p:nvPr>
        </p:nvSpPr>
        <p:spPr/>
        <p:txBody>
          <a:bodyPr/>
          <a:lstStyle/>
          <a:p>
            <a:fld id="{008B6ED8-9D91-5E4C-8236-27D5494AAD9C}" type="slidenum">
              <a:rPr lang="en-US" smtClean="0"/>
              <a:t>17</a:t>
            </a:fld>
            <a:endParaRPr lang="en-US"/>
          </a:p>
        </p:txBody>
      </p:sp>
    </p:spTree>
    <p:extLst>
      <p:ext uri="{BB962C8B-B14F-4D97-AF65-F5344CB8AC3E}">
        <p14:creationId xmlns:p14="http://schemas.microsoft.com/office/powerpoint/2010/main" val="2210552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“advanced composition” results are used to compute the differential privacy parameters for vectors rather than scalars. \\ The epsilon prime and delta prime are used in the differential privacy definition for one coordinate of a vector, and if we have r of these coordinates in the general case, we can show that the parameter epsilon of the composite differential privacy of the entire vector is of this form. This expression is hard to use, mainly because of the complex second term involving epsilon prime multiplied by e to the epsilon prime. \\</a:t>
            </a:r>
          </a:p>
        </p:txBody>
      </p:sp>
      <p:sp>
        <p:nvSpPr>
          <p:cNvPr id="4" name="Slide Number Placeholder 3"/>
          <p:cNvSpPr>
            <a:spLocks noGrp="1"/>
          </p:cNvSpPr>
          <p:nvPr>
            <p:ph type="sldNum" sz="quarter" idx="5"/>
          </p:nvPr>
        </p:nvSpPr>
        <p:spPr/>
        <p:txBody>
          <a:bodyPr/>
          <a:lstStyle/>
          <a:p>
            <a:fld id="{008B6ED8-9D91-5E4C-8236-27D5494AAD9C}" type="slidenum">
              <a:rPr lang="en-US" smtClean="0"/>
              <a:t>18</a:t>
            </a:fld>
            <a:endParaRPr lang="en-US"/>
          </a:p>
        </p:txBody>
      </p:sp>
    </p:spTree>
    <p:extLst>
      <p:ext uri="{BB962C8B-B14F-4D97-AF65-F5344CB8AC3E}">
        <p14:creationId xmlns:p14="http://schemas.microsoft.com/office/powerpoint/2010/main" val="1292203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This corollary provides a simpler expression, which may not be as precise as the one in the previous theorem, but is much more usable while remaining sufficient to satisfy the differential privacy requirement. It is also expressed the other way around, with the epsilon prime for the privacy of each coordinate expressed in terms of the epsilon for the privacy of the entire vector, making it more useful for computing the error for each coordinate at a time. \\</a:t>
            </a:r>
          </a:p>
        </p:txBody>
      </p:sp>
      <p:sp>
        <p:nvSpPr>
          <p:cNvPr id="4" name="Slide Number Placeholder 3"/>
          <p:cNvSpPr>
            <a:spLocks noGrp="1"/>
          </p:cNvSpPr>
          <p:nvPr>
            <p:ph type="sldNum" sz="quarter" idx="5"/>
          </p:nvPr>
        </p:nvSpPr>
        <p:spPr/>
        <p:txBody>
          <a:bodyPr/>
          <a:lstStyle/>
          <a:p>
            <a:fld id="{008B6ED8-9D91-5E4C-8236-27D5494AAD9C}" type="slidenum">
              <a:rPr lang="en-US" smtClean="0"/>
              <a:t>19</a:t>
            </a:fld>
            <a:endParaRPr lang="en-US"/>
          </a:p>
        </p:txBody>
      </p:sp>
    </p:spTree>
    <p:extLst>
      <p:ext uri="{BB962C8B-B14F-4D97-AF65-F5344CB8AC3E}">
        <p14:creationId xmlns:p14="http://schemas.microsoft.com/office/powerpoint/2010/main" val="342655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I want to give a bit of background about the topic of our paper. \\ Throughout my PhD, I have been investigating privacy-enhancing technologies, with a specific focus on differential privacy. \\ Differential privacy is a definition which gives a mathematical guarantee for a particular level of privacy, and is stronger and more precise than other methods of protecting the privacy of users. \\ Having differential privacy means that it doesn’t matter whether the data of one individual is in a dataset or not, we can remove it and the overall conclusion of the analysis on this dataset will not be changed too much. \\</a:t>
            </a:r>
          </a:p>
        </p:txBody>
      </p:sp>
      <p:sp>
        <p:nvSpPr>
          <p:cNvPr id="4" name="Slide Number Placeholder 3"/>
          <p:cNvSpPr>
            <a:spLocks noGrp="1"/>
          </p:cNvSpPr>
          <p:nvPr>
            <p:ph type="sldNum" sz="quarter" idx="5"/>
          </p:nvPr>
        </p:nvSpPr>
        <p:spPr/>
        <p:txBody>
          <a:bodyPr/>
          <a:lstStyle/>
          <a:p>
            <a:fld id="{008B6ED8-9D91-5E4C-8236-27D5494AAD9C}" type="slidenum">
              <a:rPr lang="en-US" smtClean="0"/>
              <a:t>2</a:t>
            </a:fld>
            <a:endParaRPr lang="en-US"/>
          </a:p>
        </p:txBody>
      </p:sp>
    </p:spTree>
    <p:extLst>
      <p:ext uri="{BB962C8B-B14F-4D97-AF65-F5344CB8AC3E}">
        <p14:creationId xmlns:p14="http://schemas.microsoft.com/office/powerpoint/2010/main" val="934211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next step is to calculate the mean squared error. \\ But this error needs to be normalized because in the randomized response step, each coordinate location is used roughly n over d times. \\ \\ The corollary displays the relationships between the normalized mean squared error and the number of coordinates t, the vector dimension d and the number of vectors n. \\</a:t>
            </a:r>
          </a:p>
        </p:txBody>
      </p:sp>
      <p:sp>
        <p:nvSpPr>
          <p:cNvPr id="4" name="Slide Number Placeholder 3"/>
          <p:cNvSpPr>
            <a:spLocks noGrp="1"/>
          </p:cNvSpPr>
          <p:nvPr>
            <p:ph type="sldNum" sz="quarter" idx="5"/>
          </p:nvPr>
        </p:nvSpPr>
        <p:spPr/>
        <p:txBody>
          <a:bodyPr/>
          <a:lstStyle/>
          <a:p>
            <a:fld id="{008B6ED8-9D91-5E4C-8236-27D5494AAD9C}" type="slidenum">
              <a:rPr lang="en-US" smtClean="0"/>
              <a:t>20</a:t>
            </a:fld>
            <a:endParaRPr lang="en-US"/>
          </a:p>
        </p:txBody>
      </p:sp>
    </p:spTree>
    <p:extLst>
      <p:ext uri="{BB962C8B-B14F-4D97-AF65-F5344CB8AC3E}">
        <p14:creationId xmlns:p14="http://schemas.microsoft.com/office/powerpoint/2010/main" val="3370767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 more useful error can be found by taking the square root of the previous corollary. \\ \\ The normalized standard deviation sigma hat is used as the standard measure of privacy in the comparison between different papers, but because this is the first result for vector-valued messages, it is not appropriate to give direct comparisons at this time. \\</a:t>
            </a:r>
          </a:p>
        </p:txBody>
      </p:sp>
      <p:sp>
        <p:nvSpPr>
          <p:cNvPr id="4" name="Slide Number Placeholder 3"/>
          <p:cNvSpPr>
            <a:spLocks noGrp="1"/>
          </p:cNvSpPr>
          <p:nvPr>
            <p:ph type="sldNum" sz="quarter" idx="5"/>
          </p:nvPr>
        </p:nvSpPr>
        <p:spPr/>
        <p:txBody>
          <a:bodyPr/>
          <a:lstStyle/>
          <a:p>
            <a:fld id="{008B6ED8-9D91-5E4C-8236-27D5494AAD9C}" type="slidenum">
              <a:rPr lang="en-US" smtClean="0"/>
              <a:t>21</a:t>
            </a:fld>
            <a:endParaRPr lang="en-US"/>
          </a:p>
        </p:txBody>
      </p:sp>
    </p:spTree>
    <p:extLst>
      <p:ext uri="{BB962C8B-B14F-4D97-AF65-F5344CB8AC3E}">
        <p14:creationId xmlns:p14="http://schemas.microsoft.com/office/powerpoint/2010/main" val="1299978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It is possible to tighten the previous bounds further by assuming the optimal result t equals 1. \\ We can abandon the complex advanced composition results to more simply set epsilon prime equals epsilon and delta prime equals delta in the proof of our expression of gamma, to get the result shown on the screen. \\ As expected, this coincides with the expression in the previous work, since in effect t equals 1 in the scalar case as well. \\</a:t>
            </a:r>
          </a:p>
        </p:txBody>
      </p:sp>
      <p:sp>
        <p:nvSpPr>
          <p:cNvPr id="4" name="Slide Number Placeholder 3"/>
          <p:cNvSpPr>
            <a:spLocks noGrp="1"/>
          </p:cNvSpPr>
          <p:nvPr>
            <p:ph type="sldNum" sz="quarter" idx="5"/>
          </p:nvPr>
        </p:nvSpPr>
        <p:spPr/>
        <p:txBody>
          <a:bodyPr/>
          <a:lstStyle/>
          <a:p>
            <a:fld id="{008B6ED8-9D91-5E4C-8236-27D5494AAD9C}" type="slidenum">
              <a:rPr lang="en-US" smtClean="0"/>
              <a:t>22</a:t>
            </a:fld>
            <a:endParaRPr lang="en-US"/>
          </a:p>
        </p:txBody>
      </p:sp>
    </p:spTree>
    <p:extLst>
      <p:ext uri="{BB962C8B-B14F-4D97-AF65-F5344CB8AC3E}">
        <p14:creationId xmlns:p14="http://schemas.microsoft.com/office/powerpoint/2010/main" val="1694853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 And when we carry this simpler expression for gamma forward, we obtain the following expressions for the normalized mean squared error and standard deviation. \\</a:t>
            </a:r>
          </a:p>
        </p:txBody>
      </p:sp>
      <p:sp>
        <p:nvSpPr>
          <p:cNvPr id="4" name="Slide Number Placeholder 3"/>
          <p:cNvSpPr>
            <a:spLocks noGrp="1"/>
          </p:cNvSpPr>
          <p:nvPr>
            <p:ph type="sldNum" sz="quarter" idx="5"/>
          </p:nvPr>
        </p:nvSpPr>
        <p:spPr/>
        <p:txBody>
          <a:bodyPr/>
          <a:lstStyle/>
          <a:p>
            <a:fld id="{008B6ED8-9D91-5E4C-8236-27D5494AAD9C}" type="slidenum">
              <a:rPr lang="en-US" smtClean="0"/>
              <a:t>23</a:t>
            </a:fld>
            <a:endParaRPr lang="en-US"/>
          </a:p>
        </p:txBody>
      </p:sp>
    </p:spTree>
    <p:extLst>
      <p:ext uri="{BB962C8B-B14F-4D97-AF65-F5344CB8AC3E}">
        <p14:creationId xmlns:p14="http://schemas.microsoft.com/office/powerpoint/2010/main" val="1276163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In our experimental study, we use a real dataset of heartbeat signals in an implementation of our protocol that we wrote in Python. \\ We investigate parameters of both the algorithm and the data, including the number of coordinates t, the number of buckets k used in the randomized response, the vector dimension d, the value of epsilon, and the number of vectors used. \\</a:t>
            </a:r>
          </a:p>
        </p:txBody>
      </p:sp>
      <p:sp>
        <p:nvSpPr>
          <p:cNvPr id="4" name="Slide Number Placeholder 3"/>
          <p:cNvSpPr>
            <a:spLocks noGrp="1"/>
          </p:cNvSpPr>
          <p:nvPr>
            <p:ph type="sldNum" sz="quarter" idx="5"/>
          </p:nvPr>
        </p:nvSpPr>
        <p:spPr/>
        <p:txBody>
          <a:bodyPr/>
          <a:lstStyle/>
          <a:p>
            <a:fld id="{008B6ED8-9D91-5E4C-8236-27D5494AAD9C}" type="slidenum">
              <a:rPr lang="en-US" smtClean="0"/>
              <a:t>24</a:t>
            </a:fld>
            <a:endParaRPr lang="en-US"/>
          </a:p>
        </p:txBody>
      </p:sp>
    </p:spTree>
    <p:extLst>
      <p:ext uri="{BB962C8B-B14F-4D97-AF65-F5344CB8AC3E}">
        <p14:creationId xmlns:p14="http://schemas.microsoft.com/office/powerpoint/2010/main" val="3682077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already established theoretically that the smaller t is, the smaller the normalized mean squared error is, but looking at the experimental results of sampling between one and ten coordinates really emphasises the fact that t equals 1 is the optimal choice. \\</a:t>
            </a:r>
          </a:p>
        </p:txBody>
      </p:sp>
      <p:sp>
        <p:nvSpPr>
          <p:cNvPr id="4" name="Slide Number Placeholder 3"/>
          <p:cNvSpPr>
            <a:spLocks noGrp="1"/>
          </p:cNvSpPr>
          <p:nvPr>
            <p:ph type="sldNum" sz="quarter" idx="5"/>
          </p:nvPr>
        </p:nvSpPr>
        <p:spPr/>
        <p:txBody>
          <a:bodyPr/>
          <a:lstStyle/>
          <a:p>
            <a:fld id="{008B6ED8-9D91-5E4C-8236-27D5494AAD9C}" type="slidenum">
              <a:rPr lang="en-US" smtClean="0"/>
              <a:t>25</a:t>
            </a:fld>
            <a:endParaRPr lang="en-US"/>
          </a:p>
        </p:txBody>
      </p:sp>
    </p:spTree>
    <p:extLst>
      <p:ext uri="{BB962C8B-B14F-4D97-AF65-F5344CB8AC3E}">
        <p14:creationId xmlns:p14="http://schemas.microsoft.com/office/powerpoint/2010/main" val="902526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same way, we can see that k equals 3 is the optimal choice for our randomized response algorithm, although this conclusion is not quite as clear-cut. \\</a:t>
            </a:r>
          </a:p>
        </p:txBody>
      </p:sp>
      <p:sp>
        <p:nvSpPr>
          <p:cNvPr id="4" name="Slide Number Placeholder 3"/>
          <p:cNvSpPr>
            <a:spLocks noGrp="1"/>
          </p:cNvSpPr>
          <p:nvPr>
            <p:ph type="sldNum" sz="quarter" idx="5"/>
          </p:nvPr>
        </p:nvSpPr>
        <p:spPr/>
        <p:txBody>
          <a:bodyPr/>
          <a:lstStyle/>
          <a:p>
            <a:fld id="{008B6ED8-9D91-5E4C-8236-27D5494AAD9C}" type="slidenum">
              <a:rPr lang="en-US" smtClean="0"/>
              <a:t>26</a:t>
            </a:fld>
            <a:endParaRPr lang="en-US"/>
          </a:p>
        </p:txBody>
      </p:sp>
    </p:spTree>
    <p:extLst>
      <p:ext uri="{BB962C8B-B14F-4D97-AF65-F5344CB8AC3E}">
        <p14:creationId xmlns:p14="http://schemas.microsoft.com/office/powerpoint/2010/main" val="2435168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graph a best fit curve dependent on d to the eight thirds is plotted, which closely fits to the data, thus matching the expected dependency on d from Corollary 1. \\</a:t>
            </a:r>
          </a:p>
        </p:txBody>
      </p:sp>
      <p:sp>
        <p:nvSpPr>
          <p:cNvPr id="4" name="Slide Number Placeholder 3"/>
          <p:cNvSpPr>
            <a:spLocks noGrp="1"/>
          </p:cNvSpPr>
          <p:nvPr>
            <p:ph type="sldNum" sz="quarter" idx="5"/>
          </p:nvPr>
        </p:nvSpPr>
        <p:spPr/>
        <p:txBody>
          <a:bodyPr/>
          <a:lstStyle/>
          <a:p>
            <a:fld id="{008B6ED8-9D91-5E4C-8236-27D5494AAD9C}" type="slidenum">
              <a:rPr lang="en-US" smtClean="0"/>
              <a:t>27</a:t>
            </a:fld>
            <a:endParaRPr lang="en-US"/>
          </a:p>
        </p:txBody>
      </p:sp>
    </p:spTree>
    <p:extLst>
      <p:ext uri="{BB962C8B-B14F-4D97-AF65-F5344CB8AC3E}">
        <p14:creationId xmlns:p14="http://schemas.microsoft.com/office/powerpoint/2010/main" val="266454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Similar curves can be plotted for small epsilon… \\</a:t>
            </a:r>
          </a:p>
        </p:txBody>
      </p:sp>
      <p:sp>
        <p:nvSpPr>
          <p:cNvPr id="4" name="Slide Number Placeholder 3"/>
          <p:cNvSpPr>
            <a:spLocks noGrp="1"/>
          </p:cNvSpPr>
          <p:nvPr>
            <p:ph type="sldNum" sz="quarter" idx="5"/>
          </p:nvPr>
        </p:nvSpPr>
        <p:spPr/>
        <p:txBody>
          <a:bodyPr/>
          <a:lstStyle/>
          <a:p>
            <a:fld id="{008B6ED8-9D91-5E4C-8236-27D5494AAD9C}" type="slidenum">
              <a:rPr lang="en-US" smtClean="0"/>
              <a:t>28</a:t>
            </a:fld>
            <a:endParaRPr lang="en-US"/>
          </a:p>
        </p:txBody>
      </p:sp>
    </p:spTree>
    <p:extLst>
      <p:ext uri="{BB962C8B-B14F-4D97-AF65-F5344CB8AC3E}">
        <p14:creationId xmlns:p14="http://schemas.microsoft.com/office/powerpoint/2010/main" val="2463843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…large epsilon… \\</a:t>
            </a:r>
          </a:p>
        </p:txBody>
      </p:sp>
      <p:sp>
        <p:nvSpPr>
          <p:cNvPr id="4" name="Slide Number Placeholder 3"/>
          <p:cNvSpPr>
            <a:spLocks noGrp="1"/>
          </p:cNvSpPr>
          <p:nvPr>
            <p:ph type="sldNum" sz="quarter" idx="5"/>
          </p:nvPr>
        </p:nvSpPr>
        <p:spPr/>
        <p:txBody>
          <a:bodyPr/>
          <a:lstStyle/>
          <a:p>
            <a:fld id="{008B6ED8-9D91-5E4C-8236-27D5494AAD9C}" type="slidenum">
              <a:rPr lang="en-US" smtClean="0"/>
              <a:t>29</a:t>
            </a:fld>
            <a:endParaRPr lang="en-US"/>
          </a:p>
        </p:txBody>
      </p:sp>
    </p:spTree>
    <p:extLst>
      <p:ext uri="{BB962C8B-B14F-4D97-AF65-F5344CB8AC3E}">
        <p14:creationId xmlns:p14="http://schemas.microsoft.com/office/powerpoint/2010/main" val="2131383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Mathematically, a randomized mechanism M is differentially private, if there is essentially equal probability of M filling the same output space, when applied to dataset D, compared to the dataset D prime, with at most one individual added or removed. \\ The multiplicative parameter e to the epsilon, used to make composition more convenient, and the additive parameter delta are both small, but represent the level of noise that must be added to all users for the differential privacy guarantee to be fulfilled. This noise is typically derived from a distribution such as Geometric or Laplace, and is carefully calculated to mask the raw data from difference attacks while maintaining good utility. \\</a:t>
            </a:r>
          </a:p>
        </p:txBody>
      </p:sp>
      <p:sp>
        <p:nvSpPr>
          <p:cNvPr id="4" name="Slide Number Placeholder 3"/>
          <p:cNvSpPr>
            <a:spLocks noGrp="1"/>
          </p:cNvSpPr>
          <p:nvPr>
            <p:ph type="sldNum" sz="quarter" idx="5"/>
          </p:nvPr>
        </p:nvSpPr>
        <p:spPr/>
        <p:txBody>
          <a:bodyPr/>
          <a:lstStyle/>
          <a:p>
            <a:fld id="{008B6ED8-9D91-5E4C-8236-27D5494AAD9C}" type="slidenum">
              <a:rPr lang="en-US" smtClean="0"/>
              <a:t>3</a:t>
            </a:fld>
            <a:endParaRPr lang="en-US"/>
          </a:p>
        </p:txBody>
      </p:sp>
    </p:spTree>
    <p:extLst>
      <p:ext uri="{BB962C8B-B14F-4D97-AF65-F5344CB8AC3E}">
        <p14:creationId xmlns:p14="http://schemas.microsoft.com/office/powerpoint/2010/main" val="4238352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the number of vectors n used. \\</a:t>
            </a:r>
          </a:p>
        </p:txBody>
      </p:sp>
      <p:sp>
        <p:nvSpPr>
          <p:cNvPr id="4" name="Slide Number Placeholder 3"/>
          <p:cNvSpPr>
            <a:spLocks noGrp="1"/>
          </p:cNvSpPr>
          <p:nvPr>
            <p:ph type="sldNum" sz="quarter" idx="5"/>
          </p:nvPr>
        </p:nvSpPr>
        <p:spPr/>
        <p:txBody>
          <a:bodyPr/>
          <a:lstStyle/>
          <a:p>
            <a:fld id="{008B6ED8-9D91-5E4C-8236-27D5494AAD9C}" type="slidenum">
              <a:rPr lang="en-US" smtClean="0"/>
              <a:t>30</a:t>
            </a:fld>
            <a:endParaRPr lang="en-US"/>
          </a:p>
        </p:txBody>
      </p:sp>
    </p:spTree>
    <p:extLst>
      <p:ext uri="{BB962C8B-B14F-4D97-AF65-F5344CB8AC3E}">
        <p14:creationId xmlns:p14="http://schemas.microsoft.com/office/powerpoint/2010/main" val="504421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In conclusion we have confirmed that the choices t equals one and k equals three are optimal, with all other parameters satisfying their expected relationship with the normalized mean squared error. \\ We have also published a further paper in the I triple E Transactions on Information Forensics and Security which also explores our protocol in the Fourier domain. \\</a:t>
            </a:r>
          </a:p>
        </p:txBody>
      </p:sp>
      <p:sp>
        <p:nvSpPr>
          <p:cNvPr id="4" name="Slide Number Placeholder 3"/>
          <p:cNvSpPr>
            <a:spLocks noGrp="1"/>
          </p:cNvSpPr>
          <p:nvPr>
            <p:ph type="sldNum" sz="quarter" idx="5"/>
          </p:nvPr>
        </p:nvSpPr>
        <p:spPr/>
        <p:txBody>
          <a:bodyPr/>
          <a:lstStyle/>
          <a:p>
            <a:fld id="{008B6ED8-9D91-5E4C-8236-27D5494AAD9C}" type="slidenum">
              <a:rPr lang="en-US" smtClean="0"/>
              <a:t>31</a:t>
            </a:fld>
            <a:endParaRPr lang="en-US"/>
          </a:p>
        </p:txBody>
      </p:sp>
    </p:spTree>
    <p:extLst>
      <p:ext uri="{BB962C8B-B14F-4D97-AF65-F5344CB8AC3E}">
        <p14:creationId xmlns:p14="http://schemas.microsoft.com/office/powerpoint/2010/main" val="1055450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In more detail, our next work after this paper has improved the bound I have mentioned by implementing a Discrete Fourier Transform, with a normalized standard deviation dependent on the number of Fourier coefficients m to the one third, where m is much smaller than the vector dimension d. \\ Currently, I am working with the Alan Turing Institute to develop a protocol which can carry out federated analytics in a private way on synthetic data that can be statistically heterogeneous, or not, or any level in between. \\</a:t>
            </a:r>
          </a:p>
        </p:txBody>
      </p:sp>
      <p:sp>
        <p:nvSpPr>
          <p:cNvPr id="4" name="Slide Number Placeholder 3"/>
          <p:cNvSpPr>
            <a:spLocks noGrp="1"/>
          </p:cNvSpPr>
          <p:nvPr>
            <p:ph type="sldNum" sz="quarter" idx="5"/>
          </p:nvPr>
        </p:nvSpPr>
        <p:spPr/>
        <p:txBody>
          <a:bodyPr/>
          <a:lstStyle/>
          <a:p>
            <a:fld id="{008B6ED8-9D91-5E4C-8236-27D5494AAD9C}" type="slidenum">
              <a:rPr lang="en-US" smtClean="0"/>
              <a:t>32</a:t>
            </a:fld>
            <a:endParaRPr lang="en-US"/>
          </a:p>
        </p:txBody>
      </p:sp>
    </p:spTree>
    <p:extLst>
      <p:ext uri="{BB962C8B-B14F-4D97-AF65-F5344CB8AC3E}">
        <p14:creationId xmlns:p14="http://schemas.microsoft.com/office/powerpoint/2010/main" val="4127202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listening to my presentation. Are there any questions?</a:t>
            </a:r>
          </a:p>
        </p:txBody>
      </p:sp>
      <p:sp>
        <p:nvSpPr>
          <p:cNvPr id="4" name="Slide Number Placeholder 3"/>
          <p:cNvSpPr>
            <a:spLocks noGrp="1"/>
          </p:cNvSpPr>
          <p:nvPr>
            <p:ph type="sldNum" sz="quarter" idx="5"/>
          </p:nvPr>
        </p:nvSpPr>
        <p:spPr/>
        <p:txBody>
          <a:bodyPr/>
          <a:lstStyle/>
          <a:p>
            <a:fld id="{008B6ED8-9D91-5E4C-8236-27D5494AAD9C}" type="slidenum">
              <a:rPr lang="en-US" smtClean="0"/>
              <a:t>33</a:t>
            </a:fld>
            <a:endParaRPr lang="en-US"/>
          </a:p>
        </p:txBody>
      </p:sp>
    </p:spTree>
    <p:extLst>
      <p:ext uri="{BB962C8B-B14F-4D97-AF65-F5344CB8AC3E}">
        <p14:creationId xmlns:p14="http://schemas.microsoft.com/office/powerpoint/2010/main" val="870638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diagram emphasises the content of the previous slide, that we take our two inputs, the original and the small change in the data of one individual, run identical analysis on both, and then compare the outputs to see if the “difference” is within our epsilon or not. \\</a:t>
            </a:r>
          </a:p>
        </p:txBody>
      </p:sp>
      <p:sp>
        <p:nvSpPr>
          <p:cNvPr id="4" name="Slide Number Placeholder 3"/>
          <p:cNvSpPr>
            <a:spLocks noGrp="1"/>
          </p:cNvSpPr>
          <p:nvPr>
            <p:ph type="sldNum" sz="quarter" idx="5"/>
          </p:nvPr>
        </p:nvSpPr>
        <p:spPr/>
        <p:txBody>
          <a:bodyPr/>
          <a:lstStyle/>
          <a:p>
            <a:fld id="{008B6ED8-9D91-5E4C-8236-27D5494AAD9C}" type="slidenum">
              <a:rPr lang="en-US" smtClean="0"/>
              <a:t>4</a:t>
            </a:fld>
            <a:endParaRPr lang="en-US"/>
          </a:p>
        </p:txBody>
      </p:sp>
    </p:spTree>
    <p:extLst>
      <p:ext uri="{BB962C8B-B14F-4D97-AF65-F5344CB8AC3E}">
        <p14:creationId xmlns:p14="http://schemas.microsoft.com/office/powerpoint/2010/main" val="1416106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move on to the different methods, or models, that can be used to achieve a differential privacy guarantee. \\ The first, and most popular, method is for a central entity to collect all the raw data from all the users, and to calculate and add the necessary noise to the aggregated data. \\ A contrasting method is the Local Model, where each user independently adds their own noise to their raw data. \\</a:t>
            </a:r>
          </a:p>
        </p:txBody>
      </p:sp>
      <p:sp>
        <p:nvSpPr>
          <p:cNvPr id="4" name="Slide Number Placeholder 3"/>
          <p:cNvSpPr>
            <a:spLocks noGrp="1"/>
          </p:cNvSpPr>
          <p:nvPr>
            <p:ph type="sldNum" sz="quarter" idx="5"/>
          </p:nvPr>
        </p:nvSpPr>
        <p:spPr/>
        <p:txBody>
          <a:bodyPr/>
          <a:lstStyle/>
          <a:p>
            <a:fld id="{008B6ED8-9D91-5E4C-8236-27D5494AAD9C}" type="slidenum">
              <a:rPr lang="en-US" smtClean="0"/>
              <a:t>5</a:t>
            </a:fld>
            <a:endParaRPr lang="en-US"/>
          </a:p>
        </p:txBody>
      </p:sp>
    </p:spTree>
    <p:extLst>
      <p:ext uri="{BB962C8B-B14F-4D97-AF65-F5344CB8AC3E}">
        <p14:creationId xmlns:p14="http://schemas.microsoft.com/office/powerpoint/2010/main" val="1489453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One good reason to adopt the Local Model is so that the central entity doesn’t get to see the raw data before it has been perturbed. In this way, there is no need for a trusted party, however for this greater level of privacy we require more noise per user. So it means that the Local Model is limited to being used by companies with a large processing power-to-user ratio, i.e. Google, Apple and Microsoft. \\ We can see that each of the two models has its own advantages, but neither is successful at both trust and level of noise. \\</a:t>
            </a:r>
          </a:p>
        </p:txBody>
      </p:sp>
      <p:sp>
        <p:nvSpPr>
          <p:cNvPr id="4" name="Slide Number Placeholder 3"/>
          <p:cNvSpPr>
            <a:spLocks noGrp="1"/>
          </p:cNvSpPr>
          <p:nvPr>
            <p:ph type="sldNum" sz="quarter" idx="5"/>
          </p:nvPr>
        </p:nvSpPr>
        <p:spPr/>
        <p:txBody>
          <a:bodyPr/>
          <a:lstStyle/>
          <a:p>
            <a:fld id="{008B6ED8-9D91-5E4C-8236-27D5494AAD9C}" type="slidenum">
              <a:rPr lang="en-US" smtClean="0"/>
              <a:t>6</a:t>
            </a:fld>
            <a:endParaRPr lang="en-US"/>
          </a:p>
        </p:txBody>
      </p:sp>
    </p:spTree>
    <p:extLst>
      <p:ext uri="{BB962C8B-B14F-4D97-AF65-F5344CB8AC3E}">
        <p14:creationId xmlns:p14="http://schemas.microsoft.com/office/powerpoint/2010/main" val="1341680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To achieve a middle ground between the Centralized and Local Models, the Shuffle Model has been adopted. \\ The Shuffle Model is an adaptation of the Local Model, with the randomization step exactly the same, but afterwards a “shuffler” is added to perform a random permutation of the data. The level of noise required for the same privacy guarantee is reduced, by making it impossible for the central entity or an adversary to tell which data belongs to which user. \\</a:t>
            </a:r>
          </a:p>
        </p:txBody>
      </p:sp>
      <p:sp>
        <p:nvSpPr>
          <p:cNvPr id="4" name="Slide Number Placeholder 3"/>
          <p:cNvSpPr>
            <a:spLocks noGrp="1"/>
          </p:cNvSpPr>
          <p:nvPr>
            <p:ph type="sldNum" sz="quarter" idx="5"/>
          </p:nvPr>
        </p:nvSpPr>
        <p:spPr/>
        <p:txBody>
          <a:bodyPr/>
          <a:lstStyle/>
          <a:p>
            <a:fld id="{008B6ED8-9D91-5E4C-8236-27D5494AAD9C}" type="slidenum">
              <a:rPr lang="en-US" smtClean="0"/>
              <a:t>7</a:t>
            </a:fld>
            <a:endParaRPr lang="en-US"/>
          </a:p>
        </p:txBody>
      </p:sp>
    </p:spTree>
    <p:extLst>
      <p:ext uri="{BB962C8B-B14F-4D97-AF65-F5344CB8AC3E}">
        <p14:creationId xmlns:p14="http://schemas.microsoft.com/office/powerpoint/2010/main" val="3890004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As the Shuffle Model has been introduced relatively recently, compared to the Centralized Model which has been around for over fifteen years, there is much more scope for new research to be developed on it. \\ Therefore, this is why we have chosen to write a protocol for the summation of vector-valued messages, specifically in this model, which builds on a previous protocol for scalars. \\</a:t>
            </a:r>
          </a:p>
        </p:txBody>
      </p:sp>
      <p:sp>
        <p:nvSpPr>
          <p:cNvPr id="4" name="Slide Number Placeholder 3"/>
          <p:cNvSpPr>
            <a:spLocks noGrp="1"/>
          </p:cNvSpPr>
          <p:nvPr>
            <p:ph type="sldNum" sz="quarter" idx="5"/>
          </p:nvPr>
        </p:nvSpPr>
        <p:spPr/>
        <p:txBody>
          <a:bodyPr/>
          <a:lstStyle/>
          <a:p>
            <a:fld id="{008B6ED8-9D91-5E4C-8236-27D5494AAD9C}" type="slidenum">
              <a:rPr lang="en-US" smtClean="0"/>
              <a:t>8</a:t>
            </a:fld>
            <a:endParaRPr lang="en-US"/>
          </a:p>
        </p:txBody>
      </p:sp>
    </p:spTree>
    <p:extLst>
      <p:ext uri="{BB962C8B-B14F-4D97-AF65-F5344CB8AC3E}">
        <p14:creationId xmlns:p14="http://schemas.microsoft.com/office/powerpoint/2010/main" val="2777007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see the different steps of the Shuffle Model in this diagram, including the local randomization step from each x_i to y_i, and the shuffling step, or permutation pi, which unbinds each of the y_i’s from the user that it originated from. \\</a:t>
            </a:r>
          </a:p>
        </p:txBody>
      </p:sp>
      <p:sp>
        <p:nvSpPr>
          <p:cNvPr id="4" name="Slide Number Placeholder 3"/>
          <p:cNvSpPr>
            <a:spLocks noGrp="1"/>
          </p:cNvSpPr>
          <p:nvPr>
            <p:ph type="sldNum" sz="quarter" idx="5"/>
          </p:nvPr>
        </p:nvSpPr>
        <p:spPr/>
        <p:txBody>
          <a:bodyPr/>
          <a:lstStyle/>
          <a:p>
            <a:fld id="{008B6ED8-9D91-5E4C-8236-27D5494AAD9C}" type="slidenum">
              <a:rPr lang="en-US" smtClean="0"/>
              <a:t>9</a:t>
            </a:fld>
            <a:endParaRPr lang="en-US"/>
          </a:p>
        </p:txBody>
      </p:sp>
    </p:spTree>
    <p:extLst>
      <p:ext uri="{BB962C8B-B14F-4D97-AF65-F5344CB8AC3E}">
        <p14:creationId xmlns:p14="http://schemas.microsoft.com/office/powerpoint/2010/main" val="2269728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603503" y="716074"/>
            <a:ext cx="6992433" cy="1122966"/>
          </a:xfrm>
          <a:prstGeom prst="rect">
            <a:avLst/>
          </a:prstGeom>
        </p:spPr>
        <p:txBody>
          <a:bodyPr anchor="t" anchorCtr="0">
            <a:noAutofit/>
          </a:bodyPr>
          <a:lstStyle>
            <a:lvl1pPr algn="l">
              <a:lnSpc>
                <a:spcPct val="80000"/>
              </a:lnSpc>
              <a:defRPr sz="5400" b="1" i="0" baseline="0">
                <a:solidFill>
                  <a:schemeClr val="bg1"/>
                </a:solidFill>
                <a:latin typeface="+mn-lt"/>
                <a:ea typeface="Avenir Next" charset="0"/>
                <a:cs typeface="Avenir Next" charset="0"/>
              </a:defRPr>
            </a:lvl1pPr>
          </a:lstStyle>
          <a:p>
            <a:r>
              <a:rPr lang="en-US" dirty="0"/>
              <a:t>TITLE GOES HERE IN CAPS</a:t>
            </a:r>
          </a:p>
        </p:txBody>
      </p:sp>
      <p:sp>
        <p:nvSpPr>
          <p:cNvPr id="8" name="Subtitle 2"/>
          <p:cNvSpPr>
            <a:spLocks noGrp="1"/>
          </p:cNvSpPr>
          <p:nvPr>
            <p:ph type="subTitle" idx="1" hasCustomPrompt="1"/>
          </p:nvPr>
        </p:nvSpPr>
        <p:spPr>
          <a:xfrm>
            <a:off x="603504" y="2315924"/>
            <a:ext cx="6858000" cy="334280"/>
          </a:xfrm>
          <a:prstGeom prst="rect">
            <a:avLst/>
          </a:prstGeom>
        </p:spPr>
        <p:txBody>
          <a:bodyPr>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2400" b="0" i="0" baseline="0">
                <a:solidFill>
                  <a:schemeClr val="bg1"/>
                </a:solidFill>
                <a:latin typeface="+mn-lt"/>
                <a:ea typeface="Avenir Next Medium" charset="0"/>
                <a:cs typeface="Avenir Next Medium"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 title goes here</a:t>
            </a:r>
          </a:p>
        </p:txBody>
      </p:sp>
      <p:cxnSp>
        <p:nvCxnSpPr>
          <p:cNvPr id="11" name="Straight Connector 10"/>
          <p:cNvCxnSpPr/>
          <p:nvPr userDrawn="1"/>
        </p:nvCxnSpPr>
        <p:spPr>
          <a:xfrm>
            <a:off x="674703" y="2823957"/>
            <a:ext cx="77058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2" hasCustomPrompt="1"/>
          </p:nvPr>
        </p:nvSpPr>
        <p:spPr>
          <a:xfrm>
            <a:off x="603250" y="3147348"/>
            <a:ext cx="6142455" cy="338137"/>
          </a:xfrm>
          <a:prstGeom prst="rect">
            <a:avLst/>
          </a:prstGeom>
        </p:spPr>
        <p:txBody>
          <a:bodyPr/>
          <a:lstStyle>
            <a:lvl1pPr marL="0" indent="0">
              <a:buFontTx/>
              <a:buNone/>
              <a:defRPr sz="1500" b="0" i="0">
                <a:solidFill>
                  <a:schemeClr val="bg1"/>
                </a:solidFill>
                <a:latin typeface="+mn-lt"/>
                <a:ea typeface="Avenir Next" charset="0"/>
                <a:cs typeface="Avenir Next" charset="0"/>
              </a:defRPr>
            </a:lvl1pPr>
          </a:lstStyle>
          <a:p>
            <a:pPr lvl="0"/>
            <a:r>
              <a:rPr lang="en-US" dirty="0"/>
              <a:t>Date / location / additional info</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23" y="3808875"/>
            <a:ext cx="9372518" cy="1449751"/>
          </a:xfrm>
          <a:prstGeom prst="rect">
            <a:avLst/>
          </a:prstGeom>
        </p:spPr>
      </p:pic>
    </p:spTree>
    <p:extLst>
      <p:ext uri="{BB962C8B-B14F-4D97-AF65-F5344CB8AC3E}">
        <p14:creationId xmlns:p14="http://schemas.microsoft.com/office/powerpoint/2010/main" val="187811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74703" y="2823957"/>
            <a:ext cx="77058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23" y="3808875"/>
            <a:ext cx="9372518" cy="1449751"/>
          </a:xfrm>
          <a:prstGeom prst="rect">
            <a:avLst/>
          </a:prstGeom>
        </p:spPr>
      </p:pic>
      <p:sp>
        <p:nvSpPr>
          <p:cNvPr id="9" name="Picture Placeholder 7"/>
          <p:cNvSpPr>
            <a:spLocks noGrp="1"/>
          </p:cNvSpPr>
          <p:nvPr>
            <p:ph type="pic" sz="quarter" idx="10"/>
          </p:nvPr>
        </p:nvSpPr>
        <p:spPr>
          <a:xfrm>
            <a:off x="674703" y="4195977"/>
            <a:ext cx="1258371" cy="657228"/>
          </a:xfrm>
          <a:prstGeom prst="rect">
            <a:avLst/>
          </a:prstGeom>
        </p:spPr>
        <p:txBody>
          <a:bodyPr/>
          <a:lstStyle/>
          <a:p>
            <a:endParaRPr lang="en-US" dirty="0"/>
          </a:p>
        </p:txBody>
      </p:sp>
      <p:sp>
        <p:nvSpPr>
          <p:cNvPr id="10" name="Picture Placeholder 7"/>
          <p:cNvSpPr>
            <a:spLocks noGrp="1"/>
          </p:cNvSpPr>
          <p:nvPr>
            <p:ph type="pic" sz="quarter" idx="11"/>
          </p:nvPr>
        </p:nvSpPr>
        <p:spPr>
          <a:xfrm>
            <a:off x="2134535" y="4195977"/>
            <a:ext cx="1258371" cy="657228"/>
          </a:xfrm>
          <a:prstGeom prst="rect">
            <a:avLst/>
          </a:prstGeom>
        </p:spPr>
        <p:txBody>
          <a:bodyPr/>
          <a:lstStyle/>
          <a:p>
            <a:endParaRPr lang="en-US" dirty="0"/>
          </a:p>
        </p:txBody>
      </p:sp>
      <p:sp>
        <p:nvSpPr>
          <p:cNvPr id="12" name="Title 1"/>
          <p:cNvSpPr>
            <a:spLocks noGrp="1"/>
          </p:cNvSpPr>
          <p:nvPr>
            <p:ph type="ctrTitle" hasCustomPrompt="1"/>
          </p:nvPr>
        </p:nvSpPr>
        <p:spPr>
          <a:xfrm>
            <a:off x="603503" y="716074"/>
            <a:ext cx="6992433" cy="1122966"/>
          </a:xfrm>
          <a:prstGeom prst="rect">
            <a:avLst/>
          </a:prstGeom>
        </p:spPr>
        <p:txBody>
          <a:bodyPr anchor="t" anchorCtr="0">
            <a:noAutofit/>
          </a:bodyPr>
          <a:lstStyle>
            <a:lvl1pPr algn="l">
              <a:lnSpc>
                <a:spcPct val="80000"/>
              </a:lnSpc>
              <a:defRPr sz="5400" b="1" i="0" baseline="0">
                <a:solidFill>
                  <a:schemeClr val="bg1"/>
                </a:solidFill>
                <a:latin typeface="+mn-lt"/>
                <a:ea typeface="Avenir Next" charset="0"/>
                <a:cs typeface="Avenir Next" charset="0"/>
              </a:defRPr>
            </a:lvl1pPr>
          </a:lstStyle>
          <a:p>
            <a:r>
              <a:rPr lang="en-US" dirty="0"/>
              <a:t>TITLE GOES HERE IN CAPS</a:t>
            </a:r>
          </a:p>
        </p:txBody>
      </p:sp>
      <p:sp>
        <p:nvSpPr>
          <p:cNvPr id="14" name="Subtitle 2"/>
          <p:cNvSpPr>
            <a:spLocks noGrp="1"/>
          </p:cNvSpPr>
          <p:nvPr>
            <p:ph type="subTitle" idx="1" hasCustomPrompt="1"/>
          </p:nvPr>
        </p:nvSpPr>
        <p:spPr>
          <a:xfrm>
            <a:off x="603504" y="2315924"/>
            <a:ext cx="6858000" cy="334280"/>
          </a:xfrm>
          <a:prstGeom prst="rect">
            <a:avLst/>
          </a:prstGeom>
        </p:spPr>
        <p:txBody>
          <a:bodyPr>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2400" b="0" i="0" baseline="0">
                <a:solidFill>
                  <a:schemeClr val="bg1"/>
                </a:solidFill>
                <a:latin typeface="+mn-lt"/>
                <a:ea typeface="Avenir Next Medium" charset="0"/>
                <a:cs typeface="Avenir Next Medium"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 title goes here</a:t>
            </a:r>
          </a:p>
        </p:txBody>
      </p:sp>
      <p:sp>
        <p:nvSpPr>
          <p:cNvPr id="15" name="Text Placeholder 15"/>
          <p:cNvSpPr>
            <a:spLocks noGrp="1"/>
          </p:cNvSpPr>
          <p:nvPr>
            <p:ph type="body" sz="quarter" idx="12" hasCustomPrompt="1"/>
          </p:nvPr>
        </p:nvSpPr>
        <p:spPr>
          <a:xfrm>
            <a:off x="603250" y="3147348"/>
            <a:ext cx="6142455" cy="338137"/>
          </a:xfrm>
          <a:prstGeom prst="rect">
            <a:avLst/>
          </a:prstGeom>
        </p:spPr>
        <p:txBody>
          <a:bodyPr/>
          <a:lstStyle>
            <a:lvl1pPr marL="0" indent="0">
              <a:buFontTx/>
              <a:buNone/>
              <a:defRPr sz="1500" b="0" i="0">
                <a:solidFill>
                  <a:schemeClr val="bg1"/>
                </a:solidFill>
                <a:latin typeface="+mn-lt"/>
                <a:ea typeface="Avenir Next" charset="0"/>
                <a:cs typeface="Avenir Next" charset="0"/>
              </a:defRPr>
            </a:lvl1pPr>
          </a:lstStyle>
          <a:p>
            <a:pPr lvl="0"/>
            <a:r>
              <a:rPr lang="en-US" dirty="0"/>
              <a:t>Date / location / additional info</a:t>
            </a:r>
          </a:p>
        </p:txBody>
      </p:sp>
    </p:spTree>
    <p:extLst>
      <p:ext uri="{BB962C8B-B14F-4D97-AF65-F5344CB8AC3E}">
        <p14:creationId xmlns:p14="http://schemas.microsoft.com/office/powerpoint/2010/main" val="119571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80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cxnSp>
        <p:nvCxnSpPr>
          <p:cNvPr id="11" name="Straight Connector 10"/>
          <p:cNvCxnSpPr/>
          <p:nvPr userDrawn="1"/>
        </p:nvCxnSpPr>
        <p:spPr>
          <a:xfrm>
            <a:off x="674703" y="2823957"/>
            <a:ext cx="77058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73" y="-67296"/>
            <a:ext cx="9364199" cy="1448464"/>
          </a:xfrm>
          <a:prstGeom prst="rect">
            <a:avLst/>
          </a:prstGeom>
        </p:spPr>
      </p:pic>
      <p:sp>
        <p:nvSpPr>
          <p:cNvPr id="9" name="Text Placeholder 3"/>
          <p:cNvSpPr>
            <a:spLocks noGrp="1"/>
          </p:cNvSpPr>
          <p:nvPr>
            <p:ph type="body" sz="quarter" idx="4294967295"/>
          </p:nvPr>
        </p:nvSpPr>
        <p:spPr>
          <a:xfrm>
            <a:off x="884241" y="1763577"/>
            <a:ext cx="6110339" cy="2749156"/>
          </a:xfrm>
          <a:prstGeom prst="rect">
            <a:avLst/>
          </a:prstGeom>
        </p:spPr>
        <p:txBody>
          <a:bodyPr/>
          <a:lstStyle/>
          <a:p>
            <a:pPr>
              <a:buClr>
                <a:srgbClr val="F47920"/>
              </a:buClr>
            </a:pPr>
            <a:r>
              <a:rPr lang="en-US" dirty="0">
                <a:latin typeface="+mn-lt"/>
              </a:rPr>
              <a:t>Important parts of the text can be </a:t>
            </a:r>
            <a:r>
              <a:rPr lang="en-US" b="1" dirty="0">
                <a:latin typeface="+mn-lt"/>
                <a:ea typeface="Avenir Next Demi Bold" charset="0"/>
                <a:cs typeface="Avenir Next Demi Bold" charset="0"/>
              </a:rPr>
              <a:t>highlighted in demi bold weight</a:t>
            </a:r>
            <a:r>
              <a:rPr lang="en-US" dirty="0">
                <a:latin typeface="+mn-lt"/>
              </a:rPr>
              <a:t> for added impact.</a:t>
            </a:r>
          </a:p>
          <a:p>
            <a:pPr>
              <a:buClr>
                <a:srgbClr val="F47920"/>
              </a:buClr>
            </a:pPr>
            <a:r>
              <a:rPr lang="en-US" dirty="0" err="1">
                <a:latin typeface="+mn-lt"/>
              </a:rPr>
              <a:t>Nunc</a:t>
            </a:r>
            <a:r>
              <a:rPr lang="en-US" dirty="0">
                <a:latin typeface="+mn-lt"/>
              </a:rPr>
              <a:t> a </a:t>
            </a:r>
            <a:r>
              <a:rPr lang="en-US" dirty="0" err="1">
                <a:latin typeface="+mn-lt"/>
              </a:rPr>
              <a:t>nisl</a:t>
            </a:r>
            <a:r>
              <a:rPr lang="en-US" dirty="0">
                <a:latin typeface="+mn-lt"/>
              </a:rPr>
              <a:t> vitae </a:t>
            </a:r>
            <a:r>
              <a:rPr lang="en-US" b="1" dirty="0" err="1">
                <a:latin typeface="+mn-lt"/>
                <a:ea typeface="Avenir Next Demi Bold" charset="0"/>
                <a:cs typeface="Avenir Next Demi Bold" charset="0"/>
              </a:rPr>
              <a:t>massa</a:t>
            </a:r>
            <a:r>
              <a:rPr lang="en-US" b="1" dirty="0">
                <a:latin typeface="+mn-lt"/>
                <a:ea typeface="Avenir Next Demi Bold" charset="0"/>
                <a:cs typeface="Avenir Next Demi Bold" charset="0"/>
              </a:rPr>
              <a:t> </a:t>
            </a:r>
            <a:r>
              <a:rPr lang="en-US" b="1" dirty="0" err="1">
                <a:latin typeface="+mn-lt"/>
                <a:ea typeface="Avenir Next Demi Bold" charset="0"/>
                <a:cs typeface="Avenir Next Demi Bold" charset="0"/>
              </a:rPr>
              <a:t>volutpat</a:t>
            </a:r>
            <a:r>
              <a:rPr lang="en-US" b="1" dirty="0">
                <a:latin typeface="+mn-lt"/>
                <a:ea typeface="Avenir Next Demi Bold" charset="0"/>
                <a:cs typeface="Avenir Next Demi Bold" charset="0"/>
              </a:rPr>
              <a:t> </a:t>
            </a:r>
            <a:r>
              <a:rPr lang="en-US" b="1" dirty="0" err="1">
                <a:latin typeface="+mn-lt"/>
                <a:ea typeface="Avenir Next Demi Bold" charset="0"/>
                <a:cs typeface="Avenir Next Demi Bold" charset="0"/>
              </a:rPr>
              <a:t>volutpat</a:t>
            </a:r>
            <a:r>
              <a:rPr lang="en-US" dirty="0">
                <a:latin typeface="+mn-lt"/>
              </a:rPr>
              <a:t>. </a:t>
            </a:r>
            <a:r>
              <a:rPr lang="en-US" dirty="0" err="1">
                <a:latin typeface="+mn-lt"/>
              </a:rPr>
              <a:t>Sed</a:t>
            </a:r>
            <a:r>
              <a:rPr lang="en-US" dirty="0">
                <a:latin typeface="+mn-lt"/>
              </a:rPr>
              <a:t> </a:t>
            </a:r>
            <a:r>
              <a:rPr lang="en-US" dirty="0" err="1">
                <a:latin typeface="+mn-lt"/>
              </a:rPr>
              <a:t>bibendum</a:t>
            </a:r>
            <a:r>
              <a:rPr lang="en-US" dirty="0">
                <a:latin typeface="+mn-lt"/>
              </a:rPr>
              <a:t> </a:t>
            </a:r>
            <a:r>
              <a:rPr lang="en-US" dirty="0" err="1">
                <a:latin typeface="+mn-lt"/>
              </a:rPr>
              <a:t>mauris</a:t>
            </a:r>
            <a:r>
              <a:rPr lang="en-US" dirty="0">
                <a:latin typeface="+mn-lt"/>
              </a:rPr>
              <a:t> id </a:t>
            </a:r>
            <a:r>
              <a:rPr lang="en-US" dirty="0" err="1">
                <a:latin typeface="+mn-lt"/>
              </a:rPr>
              <a:t>rutrum</a:t>
            </a:r>
            <a:r>
              <a:rPr lang="en-US" dirty="0">
                <a:latin typeface="+mn-lt"/>
              </a:rPr>
              <a:t> </a:t>
            </a:r>
            <a:r>
              <a:rPr lang="en-US" dirty="0" err="1">
                <a:latin typeface="+mn-lt"/>
              </a:rPr>
              <a:t>feugiat</a:t>
            </a:r>
            <a:r>
              <a:rPr lang="en-US" dirty="0">
                <a:latin typeface="+mn-lt"/>
              </a:rPr>
              <a:t>.</a:t>
            </a:r>
          </a:p>
          <a:p>
            <a:pPr>
              <a:buClr>
                <a:srgbClr val="F47920"/>
              </a:buClr>
            </a:pPr>
            <a:r>
              <a:rPr lang="en-US" b="1" dirty="0">
                <a:latin typeface="+mn-lt"/>
                <a:ea typeface="Avenir Next Demi Bold" charset="0"/>
                <a:cs typeface="Avenir Next Demi Bold" charset="0"/>
              </a:rPr>
              <a:t>Or every bullet point can be in demi bold</a:t>
            </a:r>
            <a:r>
              <a:rPr lang="en-US" dirty="0">
                <a:latin typeface="+mn-lt"/>
              </a:rPr>
              <a:t>.</a:t>
            </a:r>
          </a:p>
          <a:p>
            <a:pPr>
              <a:buClr>
                <a:srgbClr val="F47920"/>
              </a:buClr>
            </a:pPr>
            <a:r>
              <a:rPr lang="en-US" dirty="0" err="1"/>
              <a:t>Nunc</a:t>
            </a:r>
            <a:r>
              <a:rPr lang="en-US" dirty="0"/>
              <a:t> a </a:t>
            </a:r>
            <a:r>
              <a:rPr lang="en-US" dirty="0" err="1"/>
              <a:t>nisl</a:t>
            </a:r>
            <a:r>
              <a:rPr lang="en-US" dirty="0"/>
              <a:t> vitae </a:t>
            </a:r>
            <a:r>
              <a:rPr lang="en-US" b="1" dirty="0" err="1">
                <a:ea typeface="Avenir Next Demi Bold" charset="0"/>
                <a:cs typeface="Avenir Next Demi Bold" charset="0"/>
              </a:rPr>
              <a:t>massa</a:t>
            </a:r>
            <a:r>
              <a:rPr lang="en-US" b="1" dirty="0">
                <a:ea typeface="Avenir Next Demi Bold" charset="0"/>
                <a:cs typeface="Avenir Next Demi Bold" charset="0"/>
              </a:rPr>
              <a:t> </a:t>
            </a:r>
            <a:r>
              <a:rPr lang="en-US" b="1" dirty="0" err="1">
                <a:ea typeface="Avenir Next Demi Bold" charset="0"/>
                <a:cs typeface="Avenir Next Demi Bold" charset="0"/>
              </a:rPr>
              <a:t>volutpat</a:t>
            </a:r>
            <a:r>
              <a:rPr lang="en-US" b="1" dirty="0">
                <a:ea typeface="Avenir Next Demi Bold" charset="0"/>
                <a:cs typeface="Avenir Next Demi Bold" charset="0"/>
              </a:rPr>
              <a:t> </a:t>
            </a:r>
            <a:r>
              <a:rPr lang="en-US" b="1" dirty="0" err="1">
                <a:ea typeface="Avenir Next Demi Bold" charset="0"/>
                <a:cs typeface="Avenir Next Demi Bold" charset="0"/>
              </a:rPr>
              <a:t>volutpat</a:t>
            </a:r>
            <a:r>
              <a:rPr lang="en-US" dirty="0"/>
              <a:t>. </a:t>
            </a:r>
            <a:r>
              <a:rPr lang="en-US" dirty="0" err="1"/>
              <a:t>Sed</a:t>
            </a:r>
            <a:r>
              <a:rPr lang="en-US" dirty="0"/>
              <a:t> </a:t>
            </a:r>
            <a:r>
              <a:rPr lang="en-US" dirty="0" err="1"/>
              <a:t>bibendum</a:t>
            </a:r>
            <a:r>
              <a:rPr lang="en-US" dirty="0"/>
              <a:t> </a:t>
            </a:r>
            <a:r>
              <a:rPr lang="en-US" dirty="0" err="1"/>
              <a:t>mauris</a:t>
            </a:r>
            <a:r>
              <a:rPr lang="en-US" dirty="0"/>
              <a:t> id </a:t>
            </a:r>
            <a:r>
              <a:rPr lang="en-US" dirty="0" err="1"/>
              <a:t>rutrum</a:t>
            </a:r>
            <a:r>
              <a:rPr lang="en-US" dirty="0"/>
              <a:t> </a:t>
            </a:r>
            <a:r>
              <a:rPr lang="en-US" dirty="0" err="1"/>
              <a:t>feugiat</a:t>
            </a:r>
            <a:r>
              <a:rPr lang="en-US" dirty="0"/>
              <a:t>.</a:t>
            </a:r>
          </a:p>
          <a:p>
            <a:pPr>
              <a:buClr>
                <a:srgbClr val="00B2DD"/>
              </a:buClr>
            </a:pPr>
            <a:endParaRPr lang="en-US" dirty="0">
              <a:latin typeface="+mn-lt"/>
            </a:endParaRPr>
          </a:p>
          <a:p>
            <a:pPr>
              <a:buClr>
                <a:srgbClr val="00B2DD"/>
              </a:buClr>
            </a:pPr>
            <a:endParaRPr lang="en-US" dirty="0">
              <a:latin typeface="+mn-lt"/>
            </a:endParaRPr>
          </a:p>
        </p:txBody>
      </p:sp>
      <p:sp>
        <p:nvSpPr>
          <p:cNvPr id="10" name="Text Placeholder 4"/>
          <p:cNvSpPr>
            <a:spLocks noGrp="1"/>
          </p:cNvSpPr>
          <p:nvPr>
            <p:ph type="body" sz="quarter" idx="4294967295"/>
          </p:nvPr>
        </p:nvSpPr>
        <p:spPr>
          <a:xfrm>
            <a:off x="884242" y="1215700"/>
            <a:ext cx="5373684" cy="380867"/>
          </a:xfrm>
          <a:prstGeom prst="rect">
            <a:avLst/>
          </a:prstGeom>
        </p:spPr>
        <p:txBody>
          <a:bodyPr/>
          <a:lstStyle/>
          <a:p>
            <a:pPr marL="0" indent="0">
              <a:buNone/>
            </a:pPr>
            <a:r>
              <a:rPr lang="en-US" dirty="0">
                <a:solidFill>
                  <a:srgbClr val="F47920"/>
                </a:solidFill>
                <a:latin typeface="+mn-lt"/>
              </a:rPr>
              <a:t>Page title (more bullet points)</a:t>
            </a:r>
          </a:p>
          <a:p>
            <a:endParaRPr lang="en-US" dirty="0">
              <a:solidFill>
                <a:srgbClr val="00B2DD"/>
              </a:solidFill>
              <a:latin typeface="+mn-lt"/>
            </a:endParaRPr>
          </a:p>
        </p:txBody>
      </p:sp>
    </p:spTree>
    <p:extLst>
      <p:ext uri="{BB962C8B-B14F-4D97-AF65-F5344CB8AC3E}">
        <p14:creationId xmlns:p14="http://schemas.microsoft.com/office/powerpoint/2010/main" val="102729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659" cy="5143498"/>
          </a:xfrm>
          <a:prstGeom prst="rect">
            <a:avLst/>
          </a:prstGeom>
        </p:spPr>
      </p:pic>
      <p:sp>
        <p:nvSpPr>
          <p:cNvPr id="22" name="Text Placeholder 21"/>
          <p:cNvSpPr>
            <a:spLocks noGrp="1"/>
          </p:cNvSpPr>
          <p:nvPr>
            <p:ph type="body" sz="quarter" idx="13" hasCustomPrompt="1"/>
          </p:nvPr>
        </p:nvSpPr>
        <p:spPr>
          <a:xfrm>
            <a:off x="5213117" y="1242206"/>
            <a:ext cx="3417535" cy="2462958"/>
          </a:xfrm>
          <a:prstGeom prst="rect">
            <a:avLst/>
          </a:prstGeom>
        </p:spPr>
        <p:txBody>
          <a:bodyPr/>
          <a:lstStyle>
            <a:lvl1pPr marL="171450" marR="0" indent="-171450" algn="l" defTabSz="685800" rtl="0" eaLnBrk="1" fontAlgn="auto" latinLnBrk="0" hangingPunct="1">
              <a:lnSpc>
                <a:spcPct val="100000"/>
              </a:lnSpc>
              <a:spcBef>
                <a:spcPts val="0"/>
              </a:spcBef>
              <a:spcAft>
                <a:spcPts val="1200"/>
              </a:spcAft>
              <a:buClr>
                <a:srgbClr val="F47920"/>
              </a:buClr>
              <a:buSzPct val="120000"/>
              <a:buFont typeface="Arial" charset="0"/>
              <a:buChar char="•"/>
              <a:tabLst/>
              <a:defRPr sz="1200" b="0" i="0" baseline="0">
                <a:latin typeface="+mn-lt"/>
                <a:ea typeface="Avenir Next" charset="0"/>
                <a:cs typeface="Avenir Next" charset="0"/>
              </a:defRPr>
            </a:lvl1pPr>
            <a:lvl2pPr>
              <a:defRPr b="1" i="0">
                <a:latin typeface="Avenir Next Demi Bold" charset="0"/>
                <a:ea typeface="Avenir Next Demi Bold" charset="0"/>
                <a:cs typeface="Avenir Next Demi Bold" charset="0"/>
              </a:defRPr>
            </a:lvl2pPr>
            <a:lvl3pPr>
              <a:defRPr b="1" i="0">
                <a:latin typeface="Avenir Next Demi Bold" charset="0"/>
                <a:ea typeface="Avenir Next Demi Bold" charset="0"/>
                <a:cs typeface="Avenir Next Demi Bold" charset="0"/>
              </a:defRPr>
            </a:lvl3pPr>
            <a:lvl4pPr>
              <a:defRPr b="1" i="0">
                <a:latin typeface="Avenir Next Demi Bold" charset="0"/>
                <a:ea typeface="Avenir Next Demi Bold" charset="0"/>
                <a:cs typeface="Avenir Next Demi Bold" charset="0"/>
              </a:defRPr>
            </a:lvl4pPr>
            <a:lvl5pPr>
              <a:defRPr b="1" i="0">
                <a:latin typeface="Avenir Next Demi Bold" charset="0"/>
                <a:ea typeface="Avenir Next Demi Bold" charset="0"/>
                <a:cs typeface="Avenir Next Demi Bold" charset="0"/>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Morbi</a:t>
            </a:r>
            <a:r>
              <a:rPr lang="en-US" dirty="0"/>
              <a:t> vitae </a:t>
            </a:r>
            <a:r>
              <a:rPr lang="en-US" dirty="0" err="1"/>
              <a:t>nibh</a:t>
            </a:r>
            <a:r>
              <a:rPr lang="en-US" dirty="0"/>
              <a:t> est.</a:t>
            </a:r>
          </a:p>
          <a:p>
            <a:pPr lvl="0"/>
            <a:r>
              <a:rPr lang="en-US" dirty="0"/>
              <a:t>Maecenas vitae quam et </a:t>
            </a:r>
            <a:r>
              <a:rPr lang="en-US" dirty="0" err="1"/>
              <a:t>leo</a:t>
            </a:r>
            <a:r>
              <a:rPr lang="en-US" dirty="0"/>
              <a:t> </a:t>
            </a:r>
            <a:r>
              <a:rPr lang="en-US" dirty="0" err="1"/>
              <a:t>vulputate</a:t>
            </a:r>
            <a:r>
              <a:rPr lang="en-US" dirty="0"/>
              <a:t> </a:t>
            </a:r>
            <a:r>
              <a:rPr lang="en-US" dirty="0" err="1"/>
              <a:t>maximus</a:t>
            </a:r>
            <a:r>
              <a:rPr lang="en-US" dirty="0"/>
              <a:t> </a:t>
            </a:r>
            <a:r>
              <a:rPr lang="en-US" dirty="0" err="1"/>
              <a:t>quis</a:t>
            </a:r>
            <a:r>
              <a:rPr lang="en-US" dirty="0"/>
              <a:t> a </a:t>
            </a:r>
            <a:r>
              <a:rPr lang="en-US" dirty="0" err="1"/>
              <a:t>tortor</a:t>
            </a:r>
            <a:r>
              <a:rPr lang="en-US" dirty="0"/>
              <a:t>. </a:t>
            </a:r>
            <a:r>
              <a:rPr lang="en-US" dirty="0" err="1"/>
              <a:t>Vivamus</a:t>
            </a:r>
            <a:r>
              <a:rPr lang="en-US" dirty="0"/>
              <a:t> </a:t>
            </a:r>
            <a:r>
              <a:rPr lang="en-US" dirty="0" err="1"/>
              <a:t>tincidunt</a:t>
            </a:r>
            <a:r>
              <a:rPr lang="en-US" dirty="0"/>
              <a:t> </a:t>
            </a:r>
            <a:r>
              <a:rPr lang="en-US" dirty="0" err="1"/>
              <a:t>lacinia</a:t>
            </a:r>
            <a:r>
              <a:rPr lang="en-US" dirty="0"/>
              <a:t> </a:t>
            </a:r>
            <a:r>
              <a:rPr lang="en-US" dirty="0" err="1"/>
              <a:t>tempor</a:t>
            </a:r>
            <a:r>
              <a:rPr lang="en-US" dirty="0"/>
              <a:t>.</a:t>
            </a:r>
          </a:p>
          <a:p>
            <a:pPr lvl="0"/>
            <a:r>
              <a:rPr lang="en-US" dirty="0" err="1"/>
              <a:t>Nunc</a:t>
            </a:r>
            <a:r>
              <a:rPr lang="en-US" dirty="0"/>
              <a:t> a </a:t>
            </a:r>
            <a:r>
              <a:rPr lang="en-US" dirty="0" err="1"/>
              <a:t>nisl</a:t>
            </a:r>
            <a:r>
              <a:rPr lang="en-US" dirty="0"/>
              <a:t> vitae </a:t>
            </a:r>
            <a:r>
              <a:rPr lang="en-US" dirty="0" err="1"/>
              <a:t>massa</a:t>
            </a:r>
            <a:r>
              <a:rPr lang="en-US" dirty="0"/>
              <a:t> </a:t>
            </a:r>
            <a:r>
              <a:rPr lang="en-US" dirty="0" err="1"/>
              <a:t>volutpat</a:t>
            </a:r>
            <a:r>
              <a:rPr lang="en-US" dirty="0"/>
              <a:t> </a:t>
            </a:r>
            <a:r>
              <a:rPr lang="en-US" dirty="0" err="1"/>
              <a:t>volutpat</a:t>
            </a:r>
            <a:r>
              <a:rPr lang="en-US" dirty="0"/>
              <a:t>. </a:t>
            </a:r>
            <a:r>
              <a:rPr lang="en-US" dirty="0" err="1"/>
              <a:t>Sed</a:t>
            </a:r>
            <a:r>
              <a:rPr lang="en-US" dirty="0"/>
              <a:t> </a:t>
            </a:r>
            <a:r>
              <a:rPr lang="en-US" dirty="0" err="1"/>
              <a:t>bibendum</a:t>
            </a:r>
            <a:r>
              <a:rPr lang="en-US" dirty="0"/>
              <a:t> </a:t>
            </a:r>
            <a:r>
              <a:rPr lang="en-US" dirty="0" err="1"/>
              <a:t>mauris</a:t>
            </a:r>
            <a:r>
              <a:rPr lang="en-US" dirty="0"/>
              <a:t> id </a:t>
            </a:r>
            <a:r>
              <a:rPr lang="en-US" dirty="0" err="1"/>
              <a:t>rutrum</a:t>
            </a:r>
            <a:r>
              <a:rPr lang="en-US" dirty="0"/>
              <a:t> </a:t>
            </a:r>
            <a:r>
              <a:rPr lang="en-US" dirty="0" err="1"/>
              <a:t>feugiat</a:t>
            </a:r>
            <a:r>
              <a:rPr lang="en-US" dirty="0"/>
              <a:t>.</a:t>
            </a:r>
          </a:p>
        </p:txBody>
      </p:sp>
      <p:sp>
        <p:nvSpPr>
          <p:cNvPr id="23" name="Text Placeholder 21"/>
          <p:cNvSpPr>
            <a:spLocks noGrp="1"/>
          </p:cNvSpPr>
          <p:nvPr>
            <p:ph type="body" sz="quarter" idx="14" hasCustomPrompt="1"/>
          </p:nvPr>
        </p:nvSpPr>
        <p:spPr>
          <a:xfrm>
            <a:off x="5213117" y="455151"/>
            <a:ext cx="3417536" cy="683344"/>
          </a:xfrm>
          <a:prstGeom prst="rect">
            <a:avLst/>
          </a:prstGeom>
        </p:spPr>
        <p:txBody>
          <a:bodyPr/>
          <a:lstStyle>
            <a:lvl1pPr marL="0" indent="0">
              <a:buFontTx/>
              <a:buNone/>
              <a:defRPr sz="2000" b="1" i="0" baseline="0">
                <a:solidFill>
                  <a:srgbClr val="F47920"/>
                </a:solidFill>
                <a:latin typeface="+mn-lt"/>
                <a:ea typeface="Avenir Next Demi Bold" charset="0"/>
                <a:cs typeface="Avenir Next Demi Bold" charset="0"/>
              </a:defRPr>
            </a:lvl1pPr>
            <a:lvl2pPr>
              <a:defRPr b="1" i="0">
                <a:latin typeface="Avenir Next Demi Bold" charset="0"/>
                <a:ea typeface="Avenir Next Demi Bold" charset="0"/>
                <a:cs typeface="Avenir Next Demi Bold" charset="0"/>
              </a:defRPr>
            </a:lvl2pPr>
            <a:lvl3pPr>
              <a:defRPr b="1" i="0">
                <a:latin typeface="Avenir Next Demi Bold" charset="0"/>
                <a:ea typeface="Avenir Next Demi Bold" charset="0"/>
                <a:cs typeface="Avenir Next Demi Bold" charset="0"/>
              </a:defRPr>
            </a:lvl3pPr>
            <a:lvl4pPr>
              <a:defRPr b="1" i="0">
                <a:latin typeface="Avenir Next Demi Bold" charset="0"/>
                <a:ea typeface="Avenir Next Demi Bold" charset="0"/>
                <a:cs typeface="Avenir Next Demi Bold" charset="0"/>
              </a:defRPr>
            </a:lvl4pPr>
            <a:lvl5pPr>
              <a:defRPr b="1" i="0">
                <a:latin typeface="Avenir Next Demi Bold" charset="0"/>
                <a:ea typeface="Avenir Next Demi Bold" charset="0"/>
                <a:cs typeface="Avenir Next Demi Bold" charset="0"/>
              </a:defRPr>
            </a:lvl5pPr>
          </a:lstStyle>
          <a:p>
            <a:pPr lvl="0"/>
            <a:r>
              <a:rPr lang="en-US" dirty="0"/>
              <a:t>Page title (one border image landscape)</a:t>
            </a:r>
          </a:p>
          <a:p>
            <a:pPr lvl="0"/>
            <a:endParaRPr lang="en-US" dirty="0"/>
          </a:p>
        </p:txBody>
      </p:sp>
      <p:sp>
        <p:nvSpPr>
          <p:cNvPr id="6" name="Picture Placeholder 7"/>
          <p:cNvSpPr>
            <a:spLocks noGrp="1"/>
          </p:cNvSpPr>
          <p:nvPr>
            <p:ph type="pic" sz="quarter" idx="10"/>
          </p:nvPr>
        </p:nvSpPr>
        <p:spPr>
          <a:xfrm>
            <a:off x="409074" y="455151"/>
            <a:ext cx="4339389" cy="3017965"/>
          </a:xfrm>
          <a:prstGeom prst="rect">
            <a:avLst/>
          </a:prstGeom>
          <a:ln w="34925">
            <a:solidFill>
              <a:srgbClr val="F47920"/>
            </a:solidFill>
          </a:ln>
          <a:effectLst/>
        </p:spPr>
        <p:txBody>
          <a:bodyPr/>
          <a:lstStyle/>
          <a:p>
            <a:endParaRPr lang="en-US" dirty="0"/>
          </a:p>
        </p:txBody>
      </p:sp>
    </p:spTree>
    <p:extLst>
      <p:ext uri="{BB962C8B-B14F-4D97-AF65-F5344CB8AC3E}">
        <p14:creationId xmlns:p14="http://schemas.microsoft.com/office/powerpoint/2010/main" val="1500407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438565"/>
      </p:ext>
    </p:extLst>
  </p:cSld>
  <p:clrMap bg1="lt1" tx1="dk1" bg2="lt2" tx2="dk2" accent1="accent1" accent2="accent2" accent3="accent3" accent4="accent4" accent5="accent5" accent6="accent6" hlink="hlink" folHlink="folHlink"/>
  <p:sldLayoutIdLst>
    <p:sldLayoutId id="2147483666" r:id="rId1"/>
    <p:sldLayoutId id="2147483680" r:id="rId2"/>
    <p:sldLayoutId id="2147483667" r:id="rId3"/>
    <p:sldLayoutId id="2147483693" r:id="rId4"/>
    <p:sldLayoutId id="2147483689"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659" cy="5143499"/>
          </a:xfrm>
          <a:prstGeom prst="rect">
            <a:avLst/>
          </a:prstGeom>
        </p:spPr>
      </p:pic>
      <p:sp>
        <p:nvSpPr>
          <p:cNvPr id="3" name="Title 1"/>
          <p:cNvSpPr txBox="1">
            <a:spLocks/>
          </p:cNvSpPr>
          <p:nvPr/>
        </p:nvSpPr>
        <p:spPr>
          <a:xfrm>
            <a:off x="603504" y="1837491"/>
            <a:ext cx="5965738" cy="1123928"/>
          </a:xfrm>
          <a:prstGeom prst="rect">
            <a:avLst/>
          </a:prstGeom>
        </p:spPr>
        <p:txBody>
          <a:bodyPr anchor="t" anchorCtr="0">
            <a:noAutofit/>
          </a:bodyPr>
          <a:lstStyle>
            <a:lvl1pPr algn="l" defTabSz="685800" rtl="0" eaLnBrk="1" latinLnBrk="0" hangingPunct="1">
              <a:lnSpc>
                <a:spcPct val="90000"/>
              </a:lnSpc>
              <a:spcBef>
                <a:spcPct val="0"/>
              </a:spcBef>
              <a:buNone/>
              <a:defRPr sz="3600" b="1" i="0" kern="1200">
                <a:solidFill>
                  <a:schemeClr val="bg1"/>
                </a:solidFill>
                <a:latin typeface="Avenir Next" charset="0"/>
                <a:ea typeface="Avenir Next" charset="0"/>
                <a:cs typeface="Avenir Next" charset="0"/>
              </a:defRPr>
            </a:lvl1pPr>
          </a:lstStyle>
          <a:p>
            <a:pPr>
              <a:lnSpc>
                <a:spcPct val="80000"/>
              </a:lnSpc>
            </a:pPr>
            <a:r>
              <a:rPr lang="en-US" sz="4000" dirty="0">
                <a:solidFill>
                  <a:srgbClr val="F47920"/>
                </a:solidFill>
                <a:latin typeface="+mn-lt"/>
              </a:rPr>
              <a:t>Applying the Shuffle Model of Differential Privacy to Vector Aggregation</a:t>
            </a:r>
          </a:p>
        </p:txBody>
      </p:sp>
      <p:sp>
        <p:nvSpPr>
          <p:cNvPr id="4" name="Subtitle 2"/>
          <p:cNvSpPr txBox="1">
            <a:spLocks/>
          </p:cNvSpPr>
          <p:nvPr/>
        </p:nvSpPr>
        <p:spPr>
          <a:xfrm>
            <a:off x="603504" y="3655605"/>
            <a:ext cx="6858000" cy="334280"/>
          </a:xfrm>
          <a:prstGeom prst="rect">
            <a:avLst/>
          </a:prstGeom>
        </p:spPr>
        <p:txBody>
          <a:bodyPr>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2000" b="0" i="0" kern="1200" baseline="0">
                <a:solidFill>
                  <a:schemeClr val="bg1"/>
                </a:solidFill>
                <a:latin typeface="Avenir Next Medium" charset="0"/>
                <a:ea typeface="Avenir Next Medium" charset="0"/>
                <a:cs typeface="Avenir Next Medium"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b="1" dirty="0">
                <a:solidFill>
                  <a:srgbClr val="F47920"/>
                </a:solidFill>
                <a:latin typeface="+mn-lt"/>
              </a:rPr>
              <a:t>Mary Scott</a:t>
            </a:r>
            <a:r>
              <a:rPr lang="en-US" dirty="0">
                <a:solidFill>
                  <a:srgbClr val="F47920"/>
                </a:solidFill>
                <a:latin typeface="+mn-lt"/>
              </a:rPr>
              <a:t>, Graham Cormode, Carsten Maple</a:t>
            </a:r>
          </a:p>
        </p:txBody>
      </p:sp>
      <p:sp>
        <p:nvSpPr>
          <p:cNvPr id="5" name="Subtitle 2"/>
          <p:cNvSpPr txBox="1">
            <a:spLocks/>
          </p:cNvSpPr>
          <p:nvPr/>
        </p:nvSpPr>
        <p:spPr>
          <a:xfrm>
            <a:off x="603504" y="4254329"/>
            <a:ext cx="6858000" cy="33428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000" b="0" i="0" kern="1200">
                <a:solidFill>
                  <a:schemeClr val="tx1"/>
                </a:solidFill>
                <a:latin typeface="Avenir Next Medium" charset="0"/>
                <a:ea typeface="Avenir Next Medium" charset="0"/>
                <a:cs typeface="Avenir Next Medium"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500" b="0" i="0" dirty="0">
                <a:solidFill>
                  <a:srgbClr val="F47920"/>
                </a:solidFill>
                <a:latin typeface="+mn-lt"/>
                <a:ea typeface="Avenir Next" charset="0"/>
                <a:cs typeface="Avenir Next" charset="0"/>
              </a:rPr>
              <a:t>BICOD21, Monday 28</a:t>
            </a:r>
            <a:r>
              <a:rPr lang="en-US" sz="1500" b="0" i="0" baseline="30000" dirty="0">
                <a:solidFill>
                  <a:srgbClr val="F47920"/>
                </a:solidFill>
                <a:latin typeface="+mn-lt"/>
                <a:ea typeface="Avenir Next" charset="0"/>
                <a:cs typeface="Avenir Next" charset="0"/>
              </a:rPr>
              <a:t>th</a:t>
            </a:r>
            <a:r>
              <a:rPr lang="en-US" sz="1500" b="0" i="0" dirty="0">
                <a:solidFill>
                  <a:srgbClr val="F47920"/>
                </a:solidFill>
                <a:latin typeface="+mn-lt"/>
                <a:ea typeface="Avenir Next" charset="0"/>
                <a:cs typeface="Avenir Next" charset="0"/>
              </a:rPr>
              <a:t> March 2022, Imperial College London</a:t>
            </a:r>
          </a:p>
        </p:txBody>
      </p:sp>
      <p:cxnSp>
        <p:nvCxnSpPr>
          <p:cNvPr id="6" name="Straight Connector 5"/>
          <p:cNvCxnSpPr/>
          <p:nvPr/>
        </p:nvCxnSpPr>
        <p:spPr>
          <a:xfrm>
            <a:off x="674703" y="4123366"/>
            <a:ext cx="7705817" cy="0"/>
          </a:xfrm>
          <a:prstGeom prst="line">
            <a:avLst/>
          </a:prstGeom>
          <a:ln>
            <a:solidFill>
              <a:srgbClr val="E17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899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sz="quarter" idx="4294967295"/>
          </p:nvPr>
        </p:nvSpPr>
        <p:spPr>
          <a:xfrm>
            <a:off x="884241" y="1763577"/>
            <a:ext cx="6110339" cy="2749156"/>
          </a:xfrm>
          <a:prstGeom prst="rect">
            <a:avLst/>
          </a:prstGeom>
        </p:spPr>
        <p:txBody>
          <a:bodyPr/>
          <a:lstStyle/>
          <a:p>
            <a:pPr>
              <a:buClr>
                <a:srgbClr val="F47920"/>
              </a:buClr>
            </a:pPr>
            <a:r>
              <a:rPr lang="en-US" sz="1800" dirty="0">
                <a:latin typeface="+mn-lt"/>
              </a:rPr>
              <a:t>Extend </a:t>
            </a:r>
            <a:r>
              <a:rPr lang="en-US" sz="1800" i="1" dirty="0"/>
              <a:t>“The Privacy Blanket of the Shuffle Model”</a:t>
            </a:r>
            <a:r>
              <a:rPr lang="en-US" sz="1800" dirty="0"/>
              <a:t> (Balle et al., 2019) to be applicable to vectors rather than just scalars.</a:t>
            </a:r>
          </a:p>
          <a:p>
            <a:pPr>
              <a:buClr>
                <a:srgbClr val="F47920"/>
              </a:buClr>
            </a:pPr>
            <a:r>
              <a:rPr lang="en-US" sz="1800" dirty="0"/>
              <a:t>Contribution: protocol in Single-Message Shuffle Model for </a:t>
            </a:r>
            <a:r>
              <a:rPr lang="en-US" sz="1800" dirty="0">
                <a:solidFill>
                  <a:srgbClr val="F47920"/>
                </a:solidFill>
              </a:rPr>
              <a:t>private summation of vector-valued messages</a:t>
            </a:r>
            <a:r>
              <a:rPr lang="en-US" sz="1800" dirty="0"/>
              <a:t>                    (Scott et al., BICOD21)</a:t>
            </a:r>
          </a:p>
          <a:p>
            <a:pPr>
              <a:buClr>
                <a:srgbClr val="F47920"/>
              </a:buClr>
            </a:pPr>
            <a:r>
              <a:rPr lang="en-US" sz="1800" dirty="0">
                <a:latin typeface="+mn-lt"/>
              </a:rPr>
              <a:t>Can be extended to produce similar protocol for </a:t>
            </a:r>
            <a:r>
              <a:rPr lang="en-US" sz="1800" dirty="0">
                <a:solidFill>
                  <a:srgbClr val="F47920"/>
                </a:solidFill>
              </a:rPr>
              <a:t>linearization of matrices</a:t>
            </a:r>
            <a:r>
              <a:rPr lang="en-US" sz="1800" dirty="0"/>
              <a:t> and higher-dimensional tensors,</a:t>
            </a:r>
          </a:p>
          <a:p>
            <a:pPr lvl="1">
              <a:buClr>
                <a:srgbClr val="F47920"/>
              </a:buClr>
            </a:pPr>
            <a:r>
              <a:rPr lang="en-US" dirty="0">
                <a:latin typeface="+mn-lt"/>
              </a:rPr>
              <a:t>useful for </a:t>
            </a:r>
            <a:r>
              <a:rPr lang="en-US" dirty="0">
                <a:solidFill>
                  <a:srgbClr val="F47920"/>
                </a:solidFill>
                <a:latin typeface="+mn-lt"/>
              </a:rPr>
              <a:t>representation of multi-dimensional data</a:t>
            </a:r>
            <a:r>
              <a:rPr lang="en-US" dirty="0">
                <a:latin typeface="+mn-lt"/>
              </a:rPr>
              <a:t> in Neural Networks.</a:t>
            </a:r>
          </a:p>
          <a:p>
            <a:pPr>
              <a:buClr>
                <a:srgbClr val="00B2DD"/>
              </a:buClr>
            </a:pPr>
            <a:endParaRPr lang="en-US" sz="1800" dirty="0">
              <a:latin typeface="+mn-lt"/>
            </a:endParaRPr>
          </a:p>
        </p:txBody>
      </p:sp>
      <p:sp>
        <p:nvSpPr>
          <p:cNvPr id="7" name="Text Placeholder 4"/>
          <p:cNvSpPr>
            <a:spLocks noGrp="1"/>
          </p:cNvSpPr>
          <p:nvPr>
            <p:ph type="body" sz="quarter" idx="4294967295"/>
          </p:nvPr>
        </p:nvSpPr>
        <p:spPr>
          <a:xfrm>
            <a:off x="884242" y="1215700"/>
            <a:ext cx="5373684" cy="380867"/>
          </a:xfrm>
          <a:prstGeom prst="rect">
            <a:avLst/>
          </a:prstGeom>
        </p:spPr>
        <p:txBody>
          <a:bodyPr>
            <a:noAutofit/>
          </a:bodyPr>
          <a:lstStyle/>
          <a:p>
            <a:pPr marL="0" indent="0">
              <a:buNone/>
            </a:pPr>
            <a:r>
              <a:rPr lang="en-US" sz="2400" b="1" dirty="0">
                <a:solidFill>
                  <a:srgbClr val="F47920"/>
                </a:solidFill>
                <a:latin typeface="+mn-lt"/>
              </a:rPr>
              <a:t>Extending the Shuffle Model to Vectors</a:t>
            </a:r>
          </a:p>
          <a:p>
            <a:endParaRPr lang="en-US" dirty="0">
              <a:solidFill>
                <a:srgbClr val="00B2DD"/>
              </a:solidFill>
              <a:latin typeface="+mn-lt"/>
            </a:endParaRPr>
          </a:p>
        </p:txBody>
      </p:sp>
    </p:spTree>
    <p:extLst>
      <p:ext uri="{BB962C8B-B14F-4D97-AF65-F5344CB8AC3E}">
        <p14:creationId xmlns:p14="http://schemas.microsoft.com/office/powerpoint/2010/main" val="141427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sz="quarter" idx="4294967295"/>
          </p:nvPr>
        </p:nvSpPr>
        <p:spPr>
          <a:xfrm>
            <a:off x="884241" y="1763577"/>
            <a:ext cx="6110339" cy="2749156"/>
          </a:xfrm>
          <a:prstGeom prst="rect">
            <a:avLst/>
          </a:prstGeom>
        </p:spPr>
        <p:txBody>
          <a:bodyPr/>
          <a:lstStyle/>
          <a:p>
            <a:pPr>
              <a:buClr>
                <a:srgbClr val="F47920"/>
              </a:buClr>
            </a:pPr>
            <a:r>
              <a:rPr lang="en-US" sz="1800" dirty="0">
                <a:latin typeface="+mn-lt"/>
              </a:rPr>
              <a:t>Why choose vectors specifically as data type?</a:t>
            </a:r>
          </a:p>
          <a:p>
            <a:pPr>
              <a:buClr>
                <a:srgbClr val="F47920"/>
              </a:buClr>
            </a:pPr>
            <a:endParaRPr lang="en-US" sz="1800" dirty="0"/>
          </a:p>
          <a:p>
            <a:pPr>
              <a:buClr>
                <a:srgbClr val="F47920"/>
              </a:buClr>
            </a:pPr>
            <a:r>
              <a:rPr lang="en-US" sz="1800" dirty="0"/>
              <a:t>Practical applications in </a:t>
            </a:r>
            <a:r>
              <a:rPr lang="en-US" sz="1800" dirty="0">
                <a:solidFill>
                  <a:srgbClr val="F47920"/>
                </a:solidFill>
              </a:rPr>
              <a:t>Federated Learning</a:t>
            </a:r>
            <a:r>
              <a:rPr lang="en-US" sz="1800" dirty="0"/>
              <a:t>,</a:t>
            </a:r>
          </a:p>
          <a:p>
            <a:pPr lvl="1">
              <a:buClr>
                <a:srgbClr val="F47920"/>
              </a:buClr>
            </a:pPr>
            <a:r>
              <a:rPr lang="en-US" dirty="0"/>
              <a:t>where multiple users </a:t>
            </a:r>
            <a:r>
              <a:rPr lang="en-US" dirty="0">
                <a:solidFill>
                  <a:srgbClr val="F47920"/>
                </a:solidFill>
              </a:rPr>
              <a:t>collaboratively solve ML problem</a:t>
            </a:r>
            <a:r>
              <a:rPr lang="en-US" dirty="0"/>
              <a:t>,</a:t>
            </a:r>
          </a:p>
          <a:p>
            <a:pPr lvl="1">
              <a:buClr>
                <a:srgbClr val="F47920"/>
              </a:buClr>
            </a:pPr>
            <a:r>
              <a:rPr lang="en-US" dirty="0"/>
              <a:t>e.g., training Deep Neural Network (DNN) to predict next word that user types,</a:t>
            </a:r>
          </a:p>
          <a:p>
            <a:pPr lvl="1">
              <a:buClr>
                <a:srgbClr val="F47920"/>
              </a:buClr>
            </a:pPr>
            <a:r>
              <a:rPr lang="en-US" dirty="0"/>
              <a:t>with </a:t>
            </a:r>
            <a:r>
              <a:rPr lang="en-US" dirty="0">
                <a:solidFill>
                  <a:srgbClr val="F47920"/>
                </a:solidFill>
              </a:rPr>
              <a:t>updates in high-dimensional vector form</a:t>
            </a:r>
            <a:r>
              <a:rPr lang="en-US" dirty="0"/>
              <a:t> generated by users after each round.</a:t>
            </a:r>
          </a:p>
          <a:p>
            <a:pPr>
              <a:buClr>
                <a:srgbClr val="00B2DD"/>
              </a:buClr>
            </a:pPr>
            <a:endParaRPr lang="en-US" sz="1800" dirty="0">
              <a:latin typeface="+mn-lt"/>
            </a:endParaRPr>
          </a:p>
        </p:txBody>
      </p:sp>
      <p:sp>
        <p:nvSpPr>
          <p:cNvPr id="7" name="Text Placeholder 4"/>
          <p:cNvSpPr>
            <a:spLocks noGrp="1"/>
          </p:cNvSpPr>
          <p:nvPr>
            <p:ph type="body" sz="quarter" idx="4294967295"/>
          </p:nvPr>
        </p:nvSpPr>
        <p:spPr>
          <a:xfrm>
            <a:off x="884242" y="1215700"/>
            <a:ext cx="5373684" cy="380867"/>
          </a:xfrm>
          <a:prstGeom prst="rect">
            <a:avLst/>
          </a:prstGeom>
        </p:spPr>
        <p:txBody>
          <a:bodyPr>
            <a:noAutofit/>
          </a:bodyPr>
          <a:lstStyle/>
          <a:p>
            <a:pPr marL="0" indent="0">
              <a:buNone/>
            </a:pPr>
            <a:r>
              <a:rPr lang="en-US" sz="2400" b="1" dirty="0">
                <a:solidFill>
                  <a:srgbClr val="F47920"/>
                </a:solidFill>
              </a:rPr>
              <a:t>Applications for Vector Data Collection</a:t>
            </a:r>
            <a:endParaRPr lang="en-US" sz="2400" b="1" dirty="0">
              <a:solidFill>
                <a:srgbClr val="F47920"/>
              </a:solidFill>
              <a:latin typeface="+mn-lt"/>
            </a:endParaRPr>
          </a:p>
          <a:p>
            <a:endParaRPr lang="en-US" dirty="0">
              <a:solidFill>
                <a:srgbClr val="00B2DD"/>
              </a:solidFill>
              <a:latin typeface="+mn-lt"/>
            </a:endParaRPr>
          </a:p>
        </p:txBody>
      </p:sp>
    </p:spTree>
    <p:extLst>
      <p:ext uri="{BB962C8B-B14F-4D97-AF65-F5344CB8AC3E}">
        <p14:creationId xmlns:p14="http://schemas.microsoft.com/office/powerpoint/2010/main" val="178344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sz="quarter" idx="4294967295"/>
          </p:nvPr>
        </p:nvSpPr>
        <p:spPr>
          <a:xfrm>
            <a:off x="884241" y="1763577"/>
            <a:ext cx="6110339" cy="2749156"/>
          </a:xfrm>
          <a:prstGeom prst="rect">
            <a:avLst/>
          </a:prstGeom>
        </p:spPr>
        <p:txBody>
          <a:bodyPr/>
          <a:lstStyle/>
          <a:p>
            <a:pPr>
              <a:buClr>
                <a:srgbClr val="F47920"/>
              </a:buClr>
            </a:pPr>
            <a:r>
              <a:rPr lang="en-US" sz="1800" dirty="0">
                <a:latin typeface="+mn-lt"/>
              </a:rPr>
              <a:t>Why investigate aggregation of vectors?</a:t>
            </a:r>
          </a:p>
          <a:p>
            <a:pPr>
              <a:buClr>
                <a:srgbClr val="F47920"/>
              </a:buClr>
            </a:pPr>
            <a:endParaRPr lang="en-US" sz="1800" dirty="0"/>
          </a:p>
          <a:p>
            <a:pPr>
              <a:buClr>
                <a:srgbClr val="F47920"/>
              </a:buClr>
            </a:pPr>
            <a:r>
              <a:rPr lang="en-US" sz="1800" dirty="0">
                <a:latin typeface="+mn-lt"/>
              </a:rPr>
              <a:t>Closely related to </a:t>
            </a:r>
            <a:r>
              <a:rPr lang="en-US" sz="1800" dirty="0">
                <a:solidFill>
                  <a:srgbClr val="F47920"/>
                </a:solidFill>
                <a:latin typeface="+mn-lt"/>
              </a:rPr>
              <a:t>Secure Aggregation</a:t>
            </a:r>
            <a:r>
              <a:rPr lang="en-US" sz="1800" dirty="0"/>
              <a:t>:</a:t>
            </a:r>
          </a:p>
          <a:p>
            <a:pPr lvl="1">
              <a:buClr>
                <a:srgbClr val="F47920"/>
              </a:buClr>
            </a:pPr>
            <a:r>
              <a:rPr lang="en-US" dirty="0"/>
              <a:t>used to compute outputs of ML problems such as the example above.</a:t>
            </a:r>
          </a:p>
          <a:p>
            <a:pPr>
              <a:buClr>
                <a:srgbClr val="F47920"/>
              </a:buClr>
            </a:pPr>
            <a:r>
              <a:rPr lang="en-US" sz="1800" dirty="0">
                <a:latin typeface="+mn-lt"/>
              </a:rPr>
              <a:t>Requires only </a:t>
            </a:r>
            <a:r>
              <a:rPr lang="en-US" sz="1800" dirty="0">
                <a:solidFill>
                  <a:srgbClr val="F47920"/>
                </a:solidFill>
                <a:latin typeface="+mn-lt"/>
              </a:rPr>
              <a:t>element-wise weighted averages of update vectors</a:t>
            </a:r>
            <a:r>
              <a:rPr lang="en-US" sz="1800" dirty="0">
                <a:latin typeface="+mn-lt"/>
              </a:rPr>
              <a:t>.</a:t>
            </a:r>
          </a:p>
        </p:txBody>
      </p:sp>
      <p:sp>
        <p:nvSpPr>
          <p:cNvPr id="7" name="Text Placeholder 4"/>
          <p:cNvSpPr>
            <a:spLocks noGrp="1"/>
          </p:cNvSpPr>
          <p:nvPr>
            <p:ph type="body" sz="quarter" idx="4294967295"/>
          </p:nvPr>
        </p:nvSpPr>
        <p:spPr>
          <a:xfrm>
            <a:off x="884242" y="1215700"/>
            <a:ext cx="5373684" cy="380867"/>
          </a:xfrm>
          <a:prstGeom prst="rect">
            <a:avLst/>
          </a:prstGeom>
        </p:spPr>
        <p:txBody>
          <a:bodyPr>
            <a:noAutofit/>
          </a:bodyPr>
          <a:lstStyle/>
          <a:p>
            <a:pPr marL="0" indent="0">
              <a:buNone/>
            </a:pPr>
            <a:r>
              <a:rPr lang="en-US" sz="2400" b="1" dirty="0">
                <a:solidFill>
                  <a:srgbClr val="F47920"/>
                </a:solidFill>
              </a:rPr>
              <a:t>Applications for Vector Data Collection</a:t>
            </a:r>
            <a:endParaRPr lang="en-US" sz="2400" b="1" dirty="0">
              <a:solidFill>
                <a:srgbClr val="F47920"/>
              </a:solidFill>
              <a:latin typeface="+mn-lt"/>
            </a:endParaRPr>
          </a:p>
          <a:p>
            <a:endParaRPr lang="en-US" dirty="0">
              <a:solidFill>
                <a:srgbClr val="00B2DD"/>
              </a:solidFill>
              <a:latin typeface="+mn-lt"/>
            </a:endParaRPr>
          </a:p>
        </p:txBody>
      </p:sp>
    </p:spTree>
    <p:extLst>
      <p:ext uri="{BB962C8B-B14F-4D97-AF65-F5344CB8AC3E}">
        <p14:creationId xmlns:p14="http://schemas.microsoft.com/office/powerpoint/2010/main" val="13246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 Placeholder 3"/>
              <p:cNvSpPr>
                <a:spLocks noGrp="1"/>
              </p:cNvSpPr>
              <p:nvPr>
                <p:ph type="body" sz="quarter" idx="4294967295"/>
              </p:nvPr>
            </p:nvSpPr>
            <p:spPr>
              <a:xfrm>
                <a:off x="884241" y="1763577"/>
                <a:ext cx="6110339" cy="2749156"/>
              </a:xfrm>
              <a:prstGeom prst="rect">
                <a:avLst/>
              </a:prstGeom>
            </p:spPr>
            <p:txBody>
              <a:bodyPr/>
              <a:lstStyle/>
              <a:p>
                <a:pPr>
                  <a:buClr>
                    <a:srgbClr val="F47920"/>
                  </a:buClr>
                </a:pPr>
                <a:r>
                  <a:rPr lang="en-US" sz="1800" dirty="0"/>
                  <a:t>MSE measures </a:t>
                </a:r>
                <a:r>
                  <a:rPr lang="en-US" sz="1800" dirty="0">
                    <a:solidFill>
                      <a:srgbClr val="F47920"/>
                    </a:solidFill>
                  </a:rPr>
                  <a:t>average squared difference</a:t>
                </a:r>
                <a:r>
                  <a:rPr lang="en-US" sz="1800" dirty="0"/>
                  <a:t> in comparison between fixed input </a:t>
                </a:r>
                <a14:m>
                  <m:oMath xmlns:m="http://schemas.openxmlformats.org/officeDocument/2006/math">
                    <m:r>
                      <a:rPr lang="en-GB" sz="1800" b="0" i="1" smtClean="0">
                        <a:latin typeface="Cambria Math" panose="02040503050406030204" pitchFamily="18" charset="0"/>
                      </a:rPr>
                      <m:t>𝑓</m:t>
                    </m:r>
                    <m:d>
                      <m:dPr>
                        <m:ctrlPr>
                          <a:rPr lang="en-GB" sz="1800" b="0" i="1" smtClean="0">
                            <a:latin typeface="Cambria Math" panose="02040503050406030204" pitchFamily="18" charset="0"/>
                          </a:rPr>
                        </m:ctrlPr>
                      </m:dPr>
                      <m:e>
                        <m:acc>
                          <m:accPr>
                            <m:chr m:val="⃗"/>
                            <m:ctrlPr>
                              <a:rPr lang="en-GB" sz="1800" b="0" i="1" smtClean="0">
                                <a:latin typeface="Cambria Math" panose="02040503050406030204" pitchFamily="18" charset="0"/>
                              </a:rPr>
                            </m:ctrlPr>
                          </m:accPr>
                          <m:e>
                            <m:r>
                              <a:rPr lang="en-GB" sz="1800" b="0" i="1" smtClean="0">
                                <a:latin typeface="Cambria Math" panose="02040503050406030204" pitchFamily="18" charset="0"/>
                              </a:rPr>
                              <m:t>𝐷</m:t>
                            </m:r>
                          </m:e>
                        </m:acc>
                      </m:e>
                    </m:d>
                  </m:oMath>
                </a14:m>
                <a:r>
                  <a:rPr lang="en-US" sz="1800" dirty="0">
                    <a:latin typeface="+mn-lt"/>
                  </a:rPr>
                  <a:t> to randomized protocol </a:t>
                </a:r>
                <a14:m>
                  <m:oMath xmlns:m="http://schemas.openxmlformats.org/officeDocument/2006/math">
                    <m:r>
                      <a:rPr lang="en-US" sz="1800" i="1" smtClean="0">
                        <a:latin typeface="Cambria Math" panose="02040503050406030204" pitchFamily="18" charset="0"/>
                        <a:ea typeface="Cambria Math" panose="02040503050406030204" pitchFamily="18" charset="0"/>
                      </a:rPr>
                      <m:t>𝒫</m:t>
                    </m:r>
                    <m:r>
                      <a:rPr lang="en-GB" sz="1800" b="0" i="0" smtClean="0">
                        <a:latin typeface="Cambria Math" panose="02040503050406030204" pitchFamily="18" charset="0"/>
                        <a:ea typeface="Cambria Math" panose="02040503050406030204" pitchFamily="18" charset="0"/>
                      </a:rPr>
                      <m:t>,</m:t>
                    </m:r>
                  </m:oMath>
                </a14:m>
                <a:r>
                  <a:rPr lang="en-US" sz="1800" dirty="0">
                    <a:latin typeface="+mn-lt"/>
                  </a:rPr>
                  <a:t> and output </a:t>
                </a:r>
                <a14:m>
                  <m:oMath xmlns:m="http://schemas.openxmlformats.org/officeDocument/2006/math">
                    <m:r>
                      <a:rPr lang="en-US" sz="1800" i="1" smtClean="0">
                        <a:latin typeface="Cambria Math" panose="02040503050406030204" pitchFamily="18" charset="0"/>
                        <a:ea typeface="Cambria Math" panose="02040503050406030204" pitchFamily="18" charset="0"/>
                      </a:rPr>
                      <m:t>𝒫</m:t>
                    </m:r>
                    <m:d>
                      <m:dPr>
                        <m:ctrlPr>
                          <a:rPr lang="en-US" sz="1800" i="1" smtClean="0">
                            <a:latin typeface="Cambria Math" panose="02040503050406030204" pitchFamily="18" charset="0"/>
                            <a:ea typeface="Cambria Math" panose="02040503050406030204" pitchFamily="18" charset="0"/>
                          </a:rPr>
                        </m:ctrlPr>
                      </m:dPr>
                      <m:e>
                        <m:acc>
                          <m:accPr>
                            <m:chr m:val="⃗"/>
                            <m:ctrlPr>
                              <a:rPr lang="en-US" sz="1800" i="1" smtClean="0">
                                <a:latin typeface="Cambria Math" panose="02040503050406030204" pitchFamily="18" charset="0"/>
                                <a:ea typeface="Cambria Math" panose="02040503050406030204" pitchFamily="18" charset="0"/>
                              </a:rPr>
                            </m:ctrlPr>
                          </m:accPr>
                          <m:e>
                            <m:r>
                              <a:rPr lang="en-GB" sz="1800" b="0" i="1" smtClean="0">
                                <a:latin typeface="Cambria Math" panose="02040503050406030204" pitchFamily="18" charset="0"/>
                                <a:ea typeface="Cambria Math" panose="02040503050406030204" pitchFamily="18" charset="0"/>
                              </a:rPr>
                              <m:t>𝐷</m:t>
                            </m:r>
                          </m:e>
                        </m:acc>
                      </m:e>
                    </m:d>
                  </m:oMath>
                </a14:m>
                <a:r>
                  <a:rPr lang="en-US" sz="1800" dirty="0">
                    <a:latin typeface="+mn-lt"/>
                  </a:rPr>
                  <a:t>.</a:t>
                </a:r>
              </a:p>
              <a:p>
                <a:pPr>
                  <a:buClr>
                    <a:srgbClr val="F47920"/>
                  </a:buClr>
                </a:pPr>
                <a:endParaRPr lang="en-US" sz="1800" dirty="0">
                  <a:latin typeface="+mn-lt"/>
                </a:endParaRPr>
              </a:p>
              <a:p>
                <a:pPr>
                  <a:buClr>
                    <a:srgbClr val="F47920"/>
                  </a:buClr>
                </a:pPr>
                <a:r>
                  <a:rPr lang="en-US" sz="1800" dirty="0"/>
                  <a:t>Used to compare overall output of private summation protocol in Shuffle Model with original dataset.</a:t>
                </a:r>
                <a:endParaRPr lang="en-US" sz="1800" dirty="0">
                  <a:latin typeface="+mn-lt"/>
                </a:endParaRPr>
              </a:p>
            </p:txBody>
          </p:sp>
        </mc:Choice>
        <mc:Fallback xmlns="">
          <p:sp>
            <p:nvSpPr>
              <p:cNvPr id="6" name="Text Placeholder 3"/>
              <p:cNvSpPr>
                <a:spLocks noGrp="1" noRot="1" noChangeAspect="1" noMove="1" noResize="1" noEditPoints="1" noAdjustHandles="1" noChangeArrowheads="1" noChangeShapeType="1" noTextEdit="1"/>
              </p:cNvSpPr>
              <p:nvPr>
                <p:ph type="body" sz="quarter" idx="4294967295"/>
              </p:nvPr>
            </p:nvSpPr>
            <p:spPr>
              <a:xfrm>
                <a:off x="884241" y="1763577"/>
                <a:ext cx="6110339" cy="2749156"/>
              </a:xfrm>
              <a:prstGeom prst="rect">
                <a:avLst/>
              </a:prstGeom>
              <a:blipFill>
                <a:blip r:embed="rId3"/>
                <a:stretch>
                  <a:fillRect l="-599" t="-1996"/>
                </a:stretch>
              </a:blipFill>
            </p:spPr>
            <p:txBody>
              <a:bodyPr/>
              <a:lstStyle/>
              <a:p>
                <a:r>
                  <a:rPr lang="en-GB">
                    <a:noFill/>
                  </a:rPr>
                  <a:t> </a:t>
                </a:r>
              </a:p>
            </p:txBody>
          </p:sp>
        </mc:Fallback>
      </mc:AlternateContent>
      <p:sp>
        <p:nvSpPr>
          <p:cNvPr id="7" name="Text Placeholder 4"/>
          <p:cNvSpPr>
            <a:spLocks noGrp="1"/>
          </p:cNvSpPr>
          <p:nvPr>
            <p:ph type="body" sz="quarter" idx="4294967295"/>
          </p:nvPr>
        </p:nvSpPr>
        <p:spPr>
          <a:xfrm>
            <a:off x="884242" y="1215700"/>
            <a:ext cx="6029514" cy="380867"/>
          </a:xfrm>
          <a:prstGeom prst="rect">
            <a:avLst/>
          </a:prstGeom>
        </p:spPr>
        <p:txBody>
          <a:bodyPr>
            <a:noAutofit/>
          </a:bodyPr>
          <a:lstStyle/>
          <a:p>
            <a:pPr marL="0" indent="0">
              <a:buNone/>
            </a:pPr>
            <a:r>
              <a:rPr lang="en-US" sz="2400" b="1" dirty="0">
                <a:solidFill>
                  <a:srgbClr val="F47920"/>
                </a:solidFill>
                <a:latin typeface="+mn-lt"/>
              </a:rPr>
              <a:t>Accuracy Measure:</a:t>
            </a:r>
            <a:r>
              <a:rPr lang="en-US" sz="2400" b="1" dirty="0">
                <a:latin typeface="+mn-lt"/>
              </a:rPr>
              <a:t> </a:t>
            </a:r>
            <a:r>
              <a:rPr lang="en-US" sz="2400" dirty="0">
                <a:latin typeface="+mn-lt"/>
              </a:rPr>
              <a:t>Mean Squared Error (MSE)</a:t>
            </a:r>
          </a:p>
          <a:p>
            <a:endParaRPr lang="en-US" dirty="0">
              <a:solidFill>
                <a:srgbClr val="00B2DD"/>
              </a:solidFill>
              <a:latin typeface="+mn-lt"/>
            </a:endParaRPr>
          </a:p>
        </p:txBody>
      </p:sp>
    </p:spTree>
    <p:extLst>
      <p:ext uri="{BB962C8B-B14F-4D97-AF65-F5344CB8AC3E}">
        <p14:creationId xmlns:p14="http://schemas.microsoft.com/office/powerpoint/2010/main" val="270492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 Placeholder 3"/>
              <p:cNvSpPr>
                <a:spLocks noGrp="1"/>
              </p:cNvSpPr>
              <p:nvPr>
                <p:ph type="body" sz="quarter" idx="4294967295"/>
              </p:nvPr>
            </p:nvSpPr>
            <p:spPr>
              <a:xfrm>
                <a:off x="884241" y="1763577"/>
                <a:ext cx="6110339" cy="2749156"/>
              </a:xfrm>
              <a:prstGeom prst="rect">
                <a:avLst/>
              </a:prstGeom>
            </p:spPr>
            <p:txBody>
              <a:bodyPr/>
              <a:lstStyle/>
              <a:p>
                <a:pPr>
                  <a:buClr>
                    <a:srgbClr val="F47920"/>
                  </a:buClr>
                </a:pPr>
                <a:r>
                  <a:rPr lang="en-US" sz="1800" dirty="0">
                    <a:latin typeface="+mn-lt"/>
                  </a:rPr>
                  <a:t>When </a:t>
                </a:r>
                <a14:m>
                  <m:oMath xmlns:m="http://schemas.openxmlformats.org/officeDocument/2006/math">
                    <m:r>
                      <a:rPr lang="en-US" sz="1800" i="1" smtClean="0">
                        <a:solidFill>
                          <a:srgbClr val="F47920"/>
                        </a:solidFill>
                        <a:latin typeface="Cambria Math" panose="02040503050406030204" pitchFamily="18" charset="0"/>
                        <a:ea typeface="Cambria Math" panose="02040503050406030204" pitchFamily="18" charset="0"/>
                      </a:rPr>
                      <m:t>𝔼</m:t>
                    </m:r>
                    <m:d>
                      <m:dPr>
                        <m:begChr m:val="["/>
                        <m:endChr m:val="]"/>
                        <m:ctrlPr>
                          <a:rPr lang="en-US" sz="1800" i="1" smtClean="0">
                            <a:solidFill>
                              <a:srgbClr val="F47920"/>
                            </a:solidFill>
                            <a:latin typeface="Cambria Math" panose="02040503050406030204" pitchFamily="18" charset="0"/>
                            <a:ea typeface="Cambria Math" panose="02040503050406030204" pitchFamily="18" charset="0"/>
                          </a:rPr>
                        </m:ctrlPr>
                      </m:dPr>
                      <m:e>
                        <m:r>
                          <a:rPr lang="en-US" sz="1800" i="1" smtClean="0">
                            <a:solidFill>
                              <a:srgbClr val="F47920"/>
                            </a:solidFill>
                            <a:latin typeface="Cambria Math" panose="02040503050406030204" pitchFamily="18" charset="0"/>
                            <a:ea typeface="Cambria Math" panose="02040503050406030204" pitchFamily="18" charset="0"/>
                          </a:rPr>
                          <m:t>𝒫</m:t>
                        </m:r>
                        <m:d>
                          <m:dPr>
                            <m:ctrlPr>
                              <a:rPr lang="en-US" sz="1800" i="1" smtClean="0">
                                <a:solidFill>
                                  <a:srgbClr val="F47920"/>
                                </a:solidFill>
                                <a:latin typeface="Cambria Math" panose="02040503050406030204" pitchFamily="18" charset="0"/>
                                <a:ea typeface="Cambria Math" panose="02040503050406030204" pitchFamily="18" charset="0"/>
                              </a:rPr>
                            </m:ctrlPr>
                          </m:dPr>
                          <m:e>
                            <m:acc>
                              <m:accPr>
                                <m:chr m:val="⃗"/>
                                <m:ctrlPr>
                                  <a:rPr lang="en-US" sz="1800" i="1" smtClean="0">
                                    <a:solidFill>
                                      <a:srgbClr val="F47920"/>
                                    </a:solidFill>
                                    <a:latin typeface="Cambria Math" panose="02040503050406030204" pitchFamily="18" charset="0"/>
                                    <a:ea typeface="Cambria Math" panose="02040503050406030204" pitchFamily="18" charset="0"/>
                                  </a:rPr>
                                </m:ctrlPr>
                              </m:accPr>
                              <m:e>
                                <m:r>
                                  <a:rPr lang="en-GB" sz="1800" b="0" i="1" smtClean="0">
                                    <a:solidFill>
                                      <a:srgbClr val="F47920"/>
                                    </a:solidFill>
                                    <a:latin typeface="Cambria Math" panose="02040503050406030204" pitchFamily="18" charset="0"/>
                                    <a:ea typeface="Cambria Math" panose="02040503050406030204" pitchFamily="18" charset="0"/>
                                  </a:rPr>
                                  <m:t>𝐷</m:t>
                                </m:r>
                              </m:e>
                            </m:acc>
                          </m:e>
                        </m:d>
                      </m:e>
                    </m:d>
                    <m:r>
                      <a:rPr lang="en-GB" sz="1800" b="0" i="1" smtClean="0">
                        <a:solidFill>
                          <a:srgbClr val="F47920"/>
                        </a:solidFill>
                        <a:latin typeface="Cambria Math" panose="02040503050406030204" pitchFamily="18" charset="0"/>
                        <a:ea typeface="Cambria Math" panose="02040503050406030204" pitchFamily="18" charset="0"/>
                      </a:rPr>
                      <m:t>=</m:t>
                    </m:r>
                    <m:r>
                      <a:rPr lang="en-GB" sz="1800" b="0" i="1" smtClean="0">
                        <a:solidFill>
                          <a:srgbClr val="F47920"/>
                        </a:solidFill>
                        <a:latin typeface="Cambria Math" panose="02040503050406030204" pitchFamily="18" charset="0"/>
                        <a:ea typeface="Cambria Math" panose="02040503050406030204" pitchFamily="18" charset="0"/>
                      </a:rPr>
                      <m:t>𝑓</m:t>
                    </m:r>
                    <m:d>
                      <m:dPr>
                        <m:ctrlPr>
                          <a:rPr lang="en-GB" sz="1800" b="0" i="1" smtClean="0">
                            <a:solidFill>
                              <a:srgbClr val="F47920"/>
                            </a:solidFill>
                            <a:latin typeface="Cambria Math" panose="02040503050406030204" pitchFamily="18" charset="0"/>
                            <a:ea typeface="Cambria Math" panose="02040503050406030204" pitchFamily="18" charset="0"/>
                          </a:rPr>
                        </m:ctrlPr>
                      </m:dPr>
                      <m:e>
                        <m:acc>
                          <m:accPr>
                            <m:chr m:val="⃗"/>
                            <m:ctrlPr>
                              <a:rPr lang="en-GB" sz="1800" b="0" i="1" smtClean="0">
                                <a:solidFill>
                                  <a:srgbClr val="F47920"/>
                                </a:solidFill>
                                <a:latin typeface="Cambria Math" panose="02040503050406030204" pitchFamily="18" charset="0"/>
                                <a:ea typeface="Cambria Math" panose="02040503050406030204" pitchFamily="18" charset="0"/>
                              </a:rPr>
                            </m:ctrlPr>
                          </m:accPr>
                          <m:e>
                            <m:r>
                              <a:rPr lang="en-GB" sz="1800" b="0" i="1" smtClean="0">
                                <a:solidFill>
                                  <a:srgbClr val="F47920"/>
                                </a:solidFill>
                                <a:latin typeface="Cambria Math" panose="02040503050406030204" pitchFamily="18" charset="0"/>
                                <a:ea typeface="Cambria Math" panose="02040503050406030204" pitchFamily="18" charset="0"/>
                              </a:rPr>
                              <m:t>𝐷</m:t>
                            </m:r>
                          </m:e>
                        </m:acc>
                      </m:e>
                    </m:d>
                  </m:oMath>
                </a14:m>
                <a:r>
                  <a:rPr lang="en-US" sz="1800" dirty="0">
                    <a:latin typeface="+mn-lt"/>
                  </a:rPr>
                  <a:t>,</a:t>
                </a:r>
              </a:p>
              <a:p>
                <a:pPr>
                  <a:buClr>
                    <a:srgbClr val="F47920"/>
                  </a:buClr>
                </a:pPr>
                <a:endParaRPr lang="en-US" sz="1800" dirty="0">
                  <a:latin typeface="+mn-lt"/>
                </a:endParaRPr>
              </a:p>
              <a:p>
                <a:pPr marL="0" indent="0">
                  <a:buClr>
                    <a:srgbClr val="F47920"/>
                  </a:buClr>
                  <a:buNone/>
                </a:pPr>
                <a14:m>
                  <m:oMathPara xmlns:m="http://schemas.openxmlformats.org/officeDocument/2006/math">
                    <m:oMathParaPr>
                      <m:jc m:val="centerGroup"/>
                    </m:oMathParaPr>
                    <m:oMath xmlns:m="http://schemas.openxmlformats.org/officeDocument/2006/math">
                      <m:borderBox>
                        <m:borderBoxPr>
                          <m:ctrlPr>
                            <a:rPr lang="en-US" sz="1800" i="1" smtClean="0">
                              <a:latin typeface="Cambria Math" panose="02040503050406030204" pitchFamily="18" charset="0"/>
                            </a:rPr>
                          </m:ctrlPr>
                        </m:borderBoxPr>
                        <m:e>
                          <m:r>
                            <m:rPr>
                              <m:sty m:val="p"/>
                            </m:rPr>
                            <a:rPr lang="en-GB" sz="1800" b="0" i="0" smtClean="0">
                              <a:latin typeface="Cambria Math" panose="02040503050406030204" pitchFamily="18" charset="0"/>
                            </a:rPr>
                            <m:t>MSE</m:t>
                          </m:r>
                          <m:d>
                            <m:dPr>
                              <m:ctrlPr>
                                <a:rPr lang="en-GB" sz="1800" b="0" i="1" smtClean="0">
                                  <a:latin typeface="Cambria Math" panose="02040503050406030204" pitchFamily="18" charset="0"/>
                                </a:rPr>
                              </m:ctrlPr>
                            </m:dPr>
                            <m:e>
                              <m:r>
                                <a:rPr lang="en-GB" sz="1800" b="0" i="1" smtClean="0">
                                  <a:latin typeface="Cambria Math" panose="02040503050406030204" pitchFamily="18" charset="0"/>
                                  <a:ea typeface="Cambria Math" panose="02040503050406030204" pitchFamily="18" charset="0"/>
                                </a:rPr>
                                <m:t>𝒫</m:t>
                              </m:r>
                              <m:r>
                                <a:rPr lang="en-GB" sz="1800" b="0" i="1" smtClean="0">
                                  <a:latin typeface="Cambria Math" panose="02040503050406030204" pitchFamily="18" charset="0"/>
                                  <a:ea typeface="Cambria Math" panose="02040503050406030204" pitchFamily="18" charset="0"/>
                                </a:rPr>
                                <m:t>,</m:t>
                              </m:r>
                              <m:acc>
                                <m:accPr>
                                  <m:chr m:val="⃗"/>
                                  <m:ctrlPr>
                                    <a:rPr lang="en-GB" sz="1800" b="0" i="1" smtClean="0">
                                      <a:latin typeface="Cambria Math" panose="02040503050406030204" pitchFamily="18" charset="0"/>
                                      <a:ea typeface="Cambria Math" panose="02040503050406030204" pitchFamily="18" charset="0"/>
                                    </a:rPr>
                                  </m:ctrlPr>
                                </m:accPr>
                                <m:e>
                                  <m:r>
                                    <a:rPr lang="en-GB" sz="1800" b="0" i="1" smtClean="0">
                                      <a:latin typeface="Cambria Math" panose="02040503050406030204" pitchFamily="18" charset="0"/>
                                      <a:ea typeface="Cambria Math" panose="02040503050406030204" pitchFamily="18" charset="0"/>
                                    </a:rPr>
                                    <m:t>𝐷</m:t>
                                  </m:r>
                                </m:e>
                              </m:acc>
                            </m:e>
                          </m:d>
                          <m:r>
                            <a:rPr lang="en-GB" sz="1800" b="0" i="1" smtClean="0">
                              <a:latin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𝔼</m:t>
                          </m:r>
                          <m:d>
                            <m:dPr>
                              <m:begChr m:val="["/>
                              <m:endChr m:val="]"/>
                              <m:ctrlPr>
                                <a:rPr lang="en-GB" sz="1800" b="0" i="1" smtClean="0">
                                  <a:latin typeface="Cambria Math" panose="02040503050406030204" pitchFamily="18" charset="0"/>
                                  <a:ea typeface="Cambria Math" panose="02040503050406030204" pitchFamily="18" charset="0"/>
                                </a:rPr>
                              </m:ctrlPr>
                            </m:dPr>
                            <m:e>
                              <m:sSup>
                                <m:sSupPr>
                                  <m:ctrlPr>
                                    <a:rPr lang="en-GB" sz="1800" b="0" i="1" smtClean="0">
                                      <a:latin typeface="Cambria Math" panose="02040503050406030204" pitchFamily="18" charset="0"/>
                                      <a:ea typeface="Cambria Math" panose="02040503050406030204" pitchFamily="18" charset="0"/>
                                    </a:rPr>
                                  </m:ctrlPr>
                                </m:sSupPr>
                                <m:e>
                                  <m:d>
                                    <m:dPr>
                                      <m:ctrlPr>
                                        <a:rPr lang="en-GB" sz="1800" i="1">
                                          <a:latin typeface="Cambria Math" panose="02040503050406030204" pitchFamily="18" charset="0"/>
                                          <a:ea typeface="Cambria Math" panose="02040503050406030204" pitchFamily="18" charset="0"/>
                                        </a:rPr>
                                      </m:ctrlPr>
                                    </m:dPr>
                                    <m:e>
                                      <m:r>
                                        <a:rPr lang="en-GB" sz="1800" i="1">
                                          <a:latin typeface="Cambria Math" panose="02040503050406030204" pitchFamily="18" charset="0"/>
                                          <a:ea typeface="Cambria Math" panose="02040503050406030204" pitchFamily="18" charset="0"/>
                                        </a:rPr>
                                        <m:t>𝒫</m:t>
                                      </m:r>
                                      <m:d>
                                        <m:dPr>
                                          <m:ctrlPr>
                                            <a:rPr lang="en-GB" sz="1800" i="1">
                                              <a:latin typeface="Cambria Math" panose="02040503050406030204" pitchFamily="18" charset="0"/>
                                              <a:ea typeface="Cambria Math" panose="02040503050406030204" pitchFamily="18" charset="0"/>
                                            </a:rPr>
                                          </m:ctrlPr>
                                        </m:dPr>
                                        <m:e>
                                          <m:acc>
                                            <m:accPr>
                                              <m:chr m:val="⃗"/>
                                              <m:ctrlPr>
                                                <a:rPr lang="en-GB" sz="1800" i="1">
                                                  <a:latin typeface="Cambria Math" panose="02040503050406030204" pitchFamily="18" charset="0"/>
                                                  <a:ea typeface="Cambria Math" panose="02040503050406030204" pitchFamily="18" charset="0"/>
                                                </a:rPr>
                                              </m:ctrlPr>
                                            </m:accPr>
                                            <m:e>
                                              <m:r>
                                                <a:rPr lang="en-GB" sz="1800" i="1">
                                                  <a:latin typeface="Cambria Math" panose="02040503050406030204" pitchFamily="18" charset="0"/>
                                                  <a:ea typeface="Cambria Math" panose="02040503050406030204" pitchFamily="18" charset="0"/>
                                                </a:rPr>
                                                <m:t>𝐷</m:t>
                                              </m:r>
                                            </m:e>
                                          </m:acc>
                                        </m:e>
                                      </m:d>
                                      <m:r>
                                        <a:rPr lang="en-GB" sz="1800" i="1">
                                          <a:latin typeface="Cambria Math" panose="02040503050406030204" pitchFamily="18" charset="0"/>
                                          <a:ea typeface="Cambria Math" panose="02040503050406030204" pitchFamily="18" charset="0"/>
                                        </a:rPr>
                                        <m:t>−</m:t>
                                      </m:r>
                                      <m:r>
                                        <a:rPr lang="en-GB" sz="1800" i="1">
                                          <a:latin typeface="Cambria Math" panose="02040503050406030204" pitchFamily="18" charset="0"/>
                                          <a:ea typeface="Cambria Math" panose="02040503050406030204" pitchFamily="18" charset="0"/>
                                        </a:rPr>
                                        <m:t>𝑓</m:t>
                                      </m:r>
                                      <m:d>
                                        <m:dPr>
                                          <m:ctrlPr>
                                            <a:rPr lang="en-GB" sz="1800" i="1">
                                              <a:latin typeface="Cambria Math" panose="02040503050406030204" pitchFamily="18" charset="0"/>
                                              <a:ea typeface="Cambria Math" panose="02040503050406030204" pitchFamily="18" charset="0"/>
                                            </a:rPr>
                                          </m:ctrlPr>
                                        </m:dPr>
                                        <m:e>
                                          <m:acc>
                                            <m:accPr>
                                              <m:chr m:val="⃗"/>
                                              <m:ctrlPr>
                                                <a:rPr lang="en-GB" sz="1800" i="1">
                                                  <a:latin typeface="Cambria Math" panose="02040503050406030204" pitchFamily="18" charset="0"/>
                                                  <a:ea typeface="Cambria Math" panose="02040503050406030204" pitchFamily="18" charset="0"/>
                                                </a:rPr>
                                              </m:ctrlPr>
                                            </m:accPr>
                                            <m:e>
                                              <m:r>
                                                <a:rPr lang="en-GB" sz="1800" i="1">
                                                  <a:latin typeface="Cambria Math" panose="02040503050406030204" pitchFamily="18" charset="0"/>
                                                  <a:ea typeface="Cambria Math" panose="02040503050406030204" pitchFamily="18" charset="0"/>
                                                </a:rPr>
                                                <m:t>𝐷</m:t>
                                              </m:r>
                                            </m:e>
                                          </m:acc>
                                        </m:e>
                                      </m:d>
                                    </m:e>
                                  </m:d>
                                </m:e>
                                <m:sup>
                                  <m:r>
                                    <a:rPr lang="en-GB" sz="1800" b="0" i="1" smtClean="0">
                                      <a:latin typeface="Cambria Math" panose="02040503050406030204" pitchFamily="18" charset="0"/>
                                      <a:ea typeface="Cambria Math" panose="02040503050406030204" pitchFamily="18" charset="0"/>
                                    </a:rPr>
                                    <m:t>2</m:t>
                                  </m:r>
                                </m:sup>
                              </m:sSup>
                            </m:e>
                          </m:d>
                          <m:r>
                            <a:rPr lang="en-GB" sz="1800" b="0" i="1" smtClean="0">
                              <a:latin typeface="Cambria Math" panose="02040503050406030204" pitchFamily="18" charset="0"/>
                              <a:ea typeface="Cambria Math" panose="02040503050406030204" pitchFamily="18" charset="0"/>
                            </a:rPr>
                            <m:t>=</m:t>
                          </m:r>
                          <m:r>
                            <m:rPr>
                              <m:sty m:val="p"/>
                            </m:rPr>
                            <a:rPr lang="en-GB" sz="1800" b="0" i="0" smtClean="0">
                              <a:latin typeface="Cambria Math" panose="02040503050406030204" pitchFamily="18" charset="0"/>
                              <a:ea typeface="Cambria Math" panose="02040503050406030204" pitchFamily="18" charset="0"/>
                            </a:rPr>
                            <m:t>Var</m:t>
                          </m:r>
                          <m:d>
                            <m:dPr>
                              <m:begChr m:val="["/>
                              <m:endChr m:val="]"/>
                              <m:ctrlPr>
                                <a:rPr lang="en-GB" sz="1800" b="0" i="1" smtClean="0">
                                  <a:latin typeface="Cambria Math" panose="02040503050406030204" pitchFamily="18" charset="0"/>
                                  <a:ea typeface="Cambria Math" panose="02040503050406030204" pitchFamily="18" charset="0"/>
                                </a:rPr>
                              </m:ctrlPr>
                            </m:dPr>
                            <m:e>
                              <m:r>
                                <a:rPr lang="en-GB" sz="1800" b="0" i="1" smtClean="0">
                                  <a:latin typeface="Cambria Math" panose="02040503050406030204" pitchFamily="18" charset="0"/>
                                  <a:ea typeface="Cambria Math" panose="02040503050406030204" pitchFamily="18" charset="0"/>
                                </a:rPr>
                                <m:t>𝒫</m:t>
                              </m:r>
                              <m:d>
                                <m:dPr>
                                  <m:ctrlPr>
                                    <a:rPr lang="en-GB" sz="1800" b="0" i="1" smtClean="0">
                                      <a:latin typeface="Cambria Math" panose="02040503050406030204" pitchFamily="18" charset="0"/>
                                      <a:ea typeface="Cambria Math" panose="02040503050406030204" pitchFamily="18" charset="0"/>
                                    </a:rPr>
                                  </m:ctrlPr>
                                </m:dPr>
                                <m:e>
                                  <m:acc>
                                    <m:accPr>
                                      <m:chr m:val="⃗"/>
                                      <m:ctrlPr>
                                        <a:rPr lang="en-GB" sz="1800" b="0" i="1" smtClean="0">
                                          <a:latin typeface="Cambria Math" panose="02040503050406030204" pitchFamily="18" charset="0"/>
                                          <a:ea typeface="Cambria Math" panose="02040503050406030204" pitchFamily="18" charset="0"/>
                                        </a:rPr>
                                      </m:ctrlPr>
                                    </m:accPr>
                                    <m:e>
                                      <m:r>
                                        <a:rPr lang="en-GB" sz="1800" b="0" i="1" smtClean="0">
                                          <a:latin typeface="Cambria Math" panose="02040503050406030204" pitchFamily="18" charset="0"/>
                                          <a:ea typeface="Cambria Math" panose="02040503050406030204" pitchFamily="18" charset="0"/>
                                        </a:rPr>
                                        <m:t>𝐷</m:t>
                                      </m:r>
                                    </m:e>
                                  </m:acc>
                                </m:e>
                              </m:d>
                            </m:e>
                          </m:d>
                        </m:e>
                      </m:borderBox>
                      <m:r>
                        <a:rPr lang="en-GB" sz="1800" b="0" i="1" smtClean="0">
                          <a:latin typeface="Cambria Math" panose="02040503050406030204" pitchFamily="18" charset="0"/>
                        </a:rPr>
                        <m:t> ,</m:t>
                      </m:r>
                    </m:oMath>
                  </m:oMathPara>
                </a14:m>
                <a:endParaRPr lang="en-US" sz="1800" dirty="0">
                  <a:latin typeface="+mn-lt"/>
                </a:endParaRPr>
              </a:p>
              <a:p>
                <a:pPr marL="0" indent="0">
                  <a:buClr>
                    <a:srgbClr val="F47920"/>
                  </a:buClr>
                  <a:buNone/>
                </a:pPr>
                <a:endParaRPr lang="en-US" sz="1800" dirty="0"/>
              </a:p>
              <a:p>
                <a:pPr>
                  <a:buClr>
                    <a:srgbClr val="F47920"/>
                  </a:buClr>
                </a:pPr>
                <a:r>
                  <a:rPr lang="en-US" sz="1800" dirty="0">
                    <a:latin typeface="+mn-lt"/>
                  </a:rPr>
                  <a:t>showing that when </a:t>
                </a:r>
                <a:r>
                  <a:rPr lang="en-US" sz="1800" dirty="0">
                    <a:solidFill>
                      <a:srgbClr val="F47920"/>
                    </a:solidFill>
                    <a:latin typeface="+mn-lt"/>
                  </a:rPr>
                  <a:t>protocol </a:t>
                </a:r>
                <a14:m>
                  <m:oMath xmlns:m="http://schemas.openxmlformats.org/officeDocument/2006/math">
                    <m:r>
                      <a:rPr lang="en-US" sz="1800" i="1" smtClean="0">
                        <a:solidFill>
                          <a:srgbClr val="F47920"/>
                        </a:solidFill>
                        <a:latin typeface="Cambria Math" panose="02040503050406030204" pitchFamily="18" charset="0"/>
                        <a:ea typeface="Cambria Math" panose="02040503050406030204" pitchFamily="18" charset="0"/>
                      </a:rPr>
                      <m:t>𝒫</m:t>
                    </m:r>
                  </m:oMath>
                </a14:m>
                <a:r>
                  <a:rPr lang="en-US" sz="1800" dirty="0">
                    <a:solidFill>
                      <a:srgbClr val="F47920"/>
                    </a:solidFill>
                    <a:latin typeface="+mn-lt"/>
                  </a:rPr>
                  <a:t> is unbiased, MSE is equivalent to variance</a:t>
                </a:r>
                <a:r>
                  <a:rPr lang="en-US" sz="1800" dirty="0">
                    <a:latin typeface="+mn-lt"/>
                  </a:rPr>
                  <a:t>.</a:t>
                </a:r>
              </a:p>
            </p:txBody>
          </p:sp>
        </mc:Choice>
        <mc:Fallback xmlns="">
          <p:sp>
            <p:nvSpPr>
              <p:cNvPr id="6" name="Text Placeholder 3"/>
              <p:cNvSpPr>
                <a:spLocks noGrp="1" noRot="1" noChangeAspect="1" noMove="1" noResize="1" noEditPoints="1" noAdjustHandles="1" noChangeArrowheads="1" noChangeShapeType="1" noTextEdit="1"/>
              </p:cNvSpPr>
              <p:nvPr>
                <p:ph type="body" sz="quarter" idx="4294967295"/>
              </p:nvPr>
            </p:nvSpPr>
            <p:spPr>
              <a:xfrm>
                <a:off x="884241" y="1763577"/>
                <a:ext cx="6110339" cy="2749156"/>
              </a:xfrm>
              <a:prstGeom prst="rect">
                <a:avLst/>
              </a:prstGeom>
              <a:blipFill>
                <a:blip r:embed="rId3"/>
                <a:stretch>
                  <a:fillRect l="-599" t="-665" r="-499"/>
                </a:stretch>
              </a:blipFill>
            </p:spPr>
            <p:txBody>
              <a:bodyPr/>
              <a:lstStyle/>
              <a:p>
                <a:r>
                  <a:rPr lang="en-GB">
                    <a:noFill/>
                  </a:rPr>
                  <a:t> </a:t>
                </a:r>
              </a:p>
            </p:txBody>
          </p:sp>
        </mc:Fallback>
      </mc:AlternateContent>
      <p:sp>
        <p:nvSpPr>
          <p:cNvPr id="7" name="Text Placeholder 4"/>
          <p:cNvSpPr>
            <a:spLocks noGrp="1"/>
          </p:cNvSpPr>
          <p:nvPr>
            <p:ph type="body" sz="quarter" idx="4294967295"/>
          </p:nvPr>
        </p:nvSpPr>
        <p:spPr>
          <a:xfrm>
            <a:off x="884242" y="1215700"/>
            <a:ext cx="6029514" cy="380867"/>
          </a:xfrm>
          <a:prstGeom prst="rect">
            <a:avLst/>
          </a:prstGeom>
        </p:spPr>
        <p:txBody>
          <a:bodyPr>
            <a:noAutofit/>
          </a:bodyPr>
          <a:lstStyle/>
          <a:p>
            <a:pPr marL="0" indent="0">
              <a:buNone/>
            </a:pPr>
            <a:r>
              <a:rPr lang="en-US" sz="2400" b="1" dirty="0">
                <a:solidFill>
                  <a:srgbClr val="F47920"/>
                </a:solidFill>
                <a:latin typeface="+mn-lt"/>
              </a:rPr>
              <a:t>Accuracy Measure:</a:t>
            </a:r>
            <a:r>
              <a:rPr lang="en-US" sz="2400" b="1" dirty="0">
                <a:latin typeface="+mn-lt"/>
              </a:rPr>
              <a:t> </a:t>
            </a:r>
            <a:r>
              <a:rPr lang="en-US" sz="2400" dirty="0">
                <a:latin typeface="+mn-lt"/>
              </a:rPr>
              <a:t>Mean Squared Error (MSE)</a:t>
            </a:r>
          </a:p>
          <a:p>
            <a:endParaRPr lang="en-US" dirty="0">
              <a:solidFill>
                <a:srgbClr val="00B2DD"/>
              </a:solidFill>
              <a:latin typeface="+mn-lt"/>
            </a:endParaRPr>
          </a:p>
        </p:txBody>
      </p:sp>
    </p:spTree>
    <p:extLst>
      <p:ext uri="{BB962C8B-B14F-4D97-AF65-F5344CB8AC3E}">
        <p14:creationId xmlns:p14="http://schemas.microsoft.com/office/powerpoint/2010/main" val="105104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 Placeholder 3"/>
              <p:cNvSpPr>
                <a:spLocks noGrp="1"/>
              </p:cNvSpPr>
              <p:nvPr>
                <p:ph type="body" sz="quarter" idx="4294967295"/>
              </p:nvPr>
            </p:nvSpPr>
            <p:spPr>
              <a:xfrm>
                <a:off x="884241" y="1763577"/>
                <a:ext cx="6110339" cy="2749156"/>
              </a:xfrm>
              <a:prstGeom prst="rect">
                <a:avLst/>
              </a:prstGeom>
            </p:spPr>
            <p:txBody>
              <a:bodyPr/>
              <a:lstStyle/>
              <a:p>
                <a:pPr>
                  <a:buClr>
                    <a:srgbClr val="F47920"/>
                  </a:buClr>
                </a:pPr>
                <a:r>
                  <a:rPr lang="en-GB" sz="1700" dirty="0"/>
                  <a:t>Provide protocol for local randomizer </a:t>
                </a:r>
                <a14:m>
                  <m:oMath xmlns:m="http://schemas.openxmlformats.org/officeDocument/2006/math">
                    <m:sSubSup>
                      <m:sSubSupPr>
                        <m:ctrlPr>
                          <a:rPr lang="en-GB" sz="1700" i="1" smtClean="0">
                            <a:latin typeface="Cambria Math" panose="02040503050406030204" pitchFamily="18" charset="0"/>
                          </a:rPr>
                        </m:ctrlPr>
                      </m:sSubSupPr>
                      <m:e>
                        <m:r>
                          <a:rPr lang="en-GB" sz="1700" i="1" smtClean="0">
                            <a:latin typeface="Cambria Math" panose="02040503050406030204" pitchFamily="18" charset="0"/>
                            <a:ea typeface="Cambria Math" panose="02040503050406030204" pitchFamily="18" charset="0"/>
                          </a:rPr>
                          <m:t>ℛ</m:t>
                        </m:r>
                      </m:e>
                      <m:sub>
                        <m:r>
                          <a:rPr lang="en-GB" sz="1700" i="1" smtClean="0">
                            <a:latin typeface="Cambria Math" panose="02040503050406030204" pitchFamily="18" charset="0"/>
                            <a:ea typeface="Cambria Math" panose="02040503050406030204" pitchFamily="18" charset="0"/>
                          </a:rPr>
                          <m:t>𝛾</m:t>
                        </m:r>
                        <m:r>
                          <a:rPr lang="en-GB" sz="1700" b="0" i="1" smtClean="0">
                            <a:latin typeface="Cambria Math" panose="02040503050406030204" pitchFamily="18" charset="0"/>
                            <a:ea typeface="Cambria Math" panose="02040503050406030204" pitchFamily="18" charset="0"/>
                          </a:rPr>
                          <m:t>,</m:t>
                        </m:r>
                        <m:r>
                          <a:rPr lang="en-GB" sz="1700" b="0" i="1" smtClean="0">
                            <a:latin typeface="Cambria Math" panose="02040503050406030204" pitchFamily="18" charset="0"/>
                            <a:ea typeface="Cambria Math" panose="02040503050406030204" pitchFamily="18" charset="0"/>
                          </a:rPr>
                          <m:t>𝑘</m:t>
                        </m:r>
                        <m:r>
                          <a:rPr lang="en-GB" sz="1700" b="0" i="1" smtClean="0">
                            <a:latin typeface="Cambria Math" panose="02040503050406030204" pitchFamily="18" charset="0"/>
                            <a:ea typeface="Cambria Math" panose="02040503050406030204" pitchFamily="18" charset="0"/>
                          </a:rPr>
                          <m:t>,</m:t>
                        </m:r>
                        <m:r>
                          <a:rPr lang="en-GB" sz="1700" b="0" i="1" smtClean="0">
                            <a:latin typeface="Cambria Math" panose="02040503050406030204" pitchFamily="18" charset="0"/>
                            <a:ea typeface="Cambria Math" panose="02040503050406030204" pitchFamily="18" charset="0"/>
                          </a:rPr>
                          <m:t>𝑛</m:t>
                        </m:r>
                      </m:sub>
                      <m:sup>
                        <m:r>
                          <a:rPr lang="en-GB" sz="1700" b="0" i="1" smtClean="0">
                            <a:latin typeface="Cambria Math" panose="02040503050406030204" pitchFamily="18" charset="0"/>
                          </a:rPr>
                          <m:t>𝑃𝐻</m:t>
                        </m:r>
                      </m:sup>
                    </m:sSubSup>
                  </m:oMath>
                </a14:m>
                <a:r>
                  <a:rPr lang="en-GB" sz="1700" dirty="0"/>
                  <a:t> applied by each user </a:t>
                </a:r>
                <a14:m>
                  <m:oMath xmlns:m="http://schemas.openxmlformats.org/officeDocument/2006/math">
                    <m:r>
                      <a:rPr lang="en-GB" sz="1700" b="0" i="1" smtClean="0">
                        <a:latin typeface="Cambria Math" panose="02040503050406030204" pitchFamily="18" charset="0"/>
                      </a:rPr>
                      <m:t>𝑖</m:t>
                    </m:r>
                  </m:oMath>
                </a14:m>
                <a:r>
                  <a:rPr lang="en-GB" sz="1700" dirty="0"/>
                  <a:t> to their message </a:t>
                </a:r>
                <a14:m>
                  <m:oMath xmlns:m="http://schemas.openxmlformats.org/officeDocument/2006/math">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𝑥</m:t>
                        </m:r>
                      </m:e>
                      <m:sub>
                        <m:r>
                          <a:rPr lang="en-GB" sz="1700" b="0" i="1" smtClean="0">
                            <a:latin typeface="Cambria Math" panose="02040503050406030204" pitchFamily="18" charset="0"/>
                          </a:rPr>
                          <m:t>𝑖</m:t>
                        </m:r>
                      </m:sub>
                    </m:sSub>
                  </m:oMath>
                </a14:m>
                <a:r>
                  <a:rPr lang="en-GB" sz="1700" dirty="0"/>
                  <a:t>.</a:t>
                </a:r>
              </a:p>
              <a:p>
                <a:pPr lvl="1">
                  <a:buClr>
                    <a:srgbClr val="F47920"/>
                  </a:buClr>
                </a:pPr>
                <a:r>
                  <a:rPr lang="en-GB" sz="1700" dirty="0"/>
                  <a:t>Output is </a:t>
                </a:r>
                <a:r>
                  <a:rPr lang="en-GB" sz="1700" dirty="0">
                    <a:solidFill>
                      <a:srgbClr val="F47920"/>
                    </a:solidFill>
                  </a:rPr>
                  <a:t>private histogram</a:t>
                </a:r>
                <a:r>
                  <a:rPr lang="en-GB" sz="1700" dirty="0"/>
                  <a:t> of shuffled messages over domain </a:t>
                </a:r>
                <a14:m>
                  <m:oMath xmlns:m="http://schemas.openxmlformats.org/officeDocument/2006/math">
                    <m:d>
                      <m:dPr>
                        <m:begChr m:val="["/>
                        <m:endChr m:val="]"/>
                        <m:ctrlPr>
                          <a:rPr lang="en-GB" sz="1700" i="1" smtClean="0">
                            <a:latin typeface="Cambria Math" panose="02040503050406030204" pitchFamily="18" charset="0"/>
                          </a:rPr>
                        </m:ctrlPr>
                      </m:dPr>
                      <m:e>
                        <m:r>
                          <a:rPr lang="en-GB" sz="1700" b="0" i="1" smtClean="0">
                            <a:latin typeface="Cambria Math" panose="02040503050406030204" pitchFamily="18" charset="0"/>
                          </a:rPr>
                          <m:t>𝑘</m:t>
                        </m:r>
                      </m:e>
                    </m:d>
                  </m:oMath>
                </a14:m>
                <a:r>
                  <a:rPr lang="en-GB" sz="1700" dirty="0"/>
                  <a:t>.</a:t>
                </a:r>
              </a:p>
              <a:p>
                <a:pPr>
                  <a:buClr>
                    <a:srgbClr val="F47920"/>
                  </a:buClr>
                </a:pPr>
                <a:r>
                  <a:rPr lang="en-GB" sz="1700" dirty="0"/>
                  <a:t>Local randomizer applies </a:t>
                </a:r>
                <a:r>
                  <a:rPr lang="en-GB" sz="1700" dirty="0">
                    <a:solidFill>
                      <a:srgbClr val="F47920"/>
                    </a:solidFill>
                  </a:rPr>
                  <a:t>randomized response</a:t>
                </a:r>
                <a:r>
                  <a:rPr lang="en-GB" sz="1700" dirty="0"/>
                  <a:t> mechanism that:</a:t>
                </a:r>
              </a:p>
              <a:p>
                <a:pPr lvl="1">
                  <a:buClr>
                    <a:srgbClr val="F47920"/>
                  </a:buClr>
                </a:pPr>
                <a:r>
                  <a:rPr lang="en-GB" sz="1700" dirty="0"/>
                  <a:t>returns true message </a:t>
                </a:r>
                <a14:m>
                  <m:oMath xmlns:m="http://schemas.openxmlformats.org/officeDocument/2006/math">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𝑥</m:t>
                        </m:r>
                      </m:e>
                      <m:sub>
                        <m:r>
                          <a:rPr lang="en-GB" sz="1700" b="0" i="1" smtClean="0">
                            <a:latin typeface="Cambria Math" panose="02040503050406030204" pitchFamily="18" charset="0"/>
                          </a:rPr>
                          <m:t>𝑖</m:t>
                        </m:r>
                      </m:sub>
                    </m:sSub>
                  </m:oMath>
                </a14:m>
                <a:r>
                  <a:rPr lang="en-GB" sz="1700" dirty="0"/>
                  <a:t> with probability </a:t>
                </a:r>
                <a14:m>
                  <m:oMath xmlns:m="http://schemas.openxmlformats.org/officeDocument/2006/math">
                    <m:r>
                      <a:rPr lang="en-GB" sz="1700" b="0" i="1" smtClean="0">
                        <a:latin typeface="Cambria Math" panose="02040503050406030204" pitchFamily="18" charset="0"/>
                      </a:rPr>
                      <m:t>1−</m:t>
                    </m:r>
                    <m:r>
                      <a:rPr lang="en-GB" sz="1700" b="0" i="1" smtClean="0">
                        <a:latin typeface="Cambria Math" panose="02040503050406030204" pitchFamily="18" charset="0"/>
                        <a:ea typeface="Cambria Math" panose="02040503050406030204" pitchFamily="18" charset="0"/>
                      </a:rPr>
                      <m:t>𝛾</m:t>
                    </m:r>
                  </m:oMath>
                </a14:m>
                <a:r>
                  <a:rPr lang="en-GB" sz="1700" dirty="0"/>
                  <a:t>,</a:t>
                </a:r>
              </a:p>
              <a:p>
                <a:pPr lvl="1">
                  <a:buClr>
                    <a:srgbClr val="F47920"/>
                  </a:buClr>
                </a:pPr>
                <a:r>
                  <a:rPr lang="en-GB" sz="1700" dirty="0"/>
                  <a:t>and returns uniformly random message with probability </a:t>
                </a:r>
                <a14:m>
                  <m:oMath xmlns:m="http://schemas.openxmlformats.org/officeDocument/2006/math">
                    <m:r>
                      <a:rPr lang="en-GB" sz="1700" i="1" smtClean="0">
                        <a:latin typeface="Cambria Math" panose="02040503050406030204" pitchFamily="18" charset="0"/>
                        <a:ea typeface="Cambria Math" panose="02040503050406030204" pitchFamily="18" charset="0"/>
                      </a:rPr>
                      <m:t>𝛾</m:t>
                    </m:r>
                    <m:r>
                      <a:rPr lang="en-GB" sz="1700" b="0" i="1" smtClean="0">
                        <a:latin typeface="Cambria Math" panose="02040503050406030204" pitchFamily="18" charset="0"/>
                        <a:ea typeface="Cambria Math" panose="02040503050406030204" pitchFamily="18" charset="0"/>
                      </a:rPr>
                      <m:t>.</m:t>
                    </m:r>
                  </m:oMath>
                </a14:m>
                <a:endParaRPr lang="en-GB" sz="1700" b="0" dirty="0">
                  <a:ea typeface="Cambria Math" panose="02040503050406030204" pitchFamily="18" charset="0"/>
                </a:endParaRPr>
              </a:p>
              <a:p>
                <a:pPr>
                  <a:buClr>
                    <a:srgbClr val="F47920"/>
                  </a:buClr>
                </a:pPr>
                <a:r>
                  <a:rPr lang="en-US" sz="1700" dirty="0"/>
                  <a:t>Presence of random messages forms </a:t>
                </a:r>
                <a:r>
                  <a:rPr lang="en-US" sz="1700" dirty="0">
                    <a:solidFill>
                      <a:srgbClr val="F47920"/>
                    </a:solidFill>
                  </a:rPr>
                  <a:t>privacy blanket</a:t>
                </a:r>
                <a:r>
                  <a:rPr lang="en-US" sz="1700" dirty="0"/>
                  <a:t> to protect against </a:t>
                </a:r>
                <a:r>
                  <a:rPr lang="en-US" sz="1700" dirty="0">
                    <a:solidFill>
                      <a:srgbClr val="F47920"/>
                    </a:solidFill>
                  </a:rPr>
                  <a:t>difference attack</a:t>
                </a:r>
                <a:r>
                  <a:rPr lang="en-US" sz="1700" dirty="0"/>
                  <a:t> on user.</a:t>
                </a:r>
              </a:p>
            </p:txBody>
          </p:sp>
        </mc:Choice>
        <mc:Fallback xmlns="">
          <p:sp>
            <p:nvSpPr>
              <p:cNvPr id="6" name="Text Placeholder 3"/>
              <p:cNvSpPr>
                <a:spLocks noGrp="1" noRot="1" noChangeAspect="1" noMove="1" noResize="1" noEditPoints="1" noAdjustHandles="1" noChangeArrowheads="1" noChangeShapeType="1" noTextEdit="1"/>
              </p:cNvSpPr>
              <p:nvPr>
                <p:ph type="body" sz="quarter" idx="4294967295"/>
              </p:nvPr>
            </p:nvSpPr>
            <p:spPr>
              <a:xfrm>
                <a:off x="884241" y="1763577"/>
                <a:ext cx="6110339" cy="2749156"/>
              </a:xfrm>
              <a:prstGeom prst="rect">
                <a:avLst/>
              </a:prstGeom>
              <a:blipFill>
                <a:blip r:embed="rId3"/>
                <a:stretch>
                  <a:fillRect l="-499" t="-887" r="-399"/>
                </a:stretch>
              </a:blipFill>
            </p:spPr>
            <p:txBody>
              <a:bodyPr/>
              <a:lstStyle/>
              <a:p>
                <a:r>
                  <a:rPr lang="en-GB">
                    <a:noFill/>
                  </a:rPr>
                  <a:t> </a:t>
                </a:r>
              </a:p>
            </p:txBody>
          </p:sp>
        </mc:Fallback>
      </mc:AlternateContent>
      <p:sp>
        <p:nvSpPr>
          <p:cNvPr id="7" name="Text Placeholder 4"/>
          <p:cNvSpPr>
            <a:spLocks noGrp="1"/>
          </p:cNvSpPr>
          <p:nvPr>
            <p:ph type="body" sz="quarter" idx="4294967295"/>
          </p:nvPr>
        </p:nvSpPr>
        <p:spPr>
          <a:xfrm>
            <a:off x="884242" y="1215700"/>
            <a:ext cx="6029514" cy="380867"/>
          </a:xfrm>
          <a:prstGeom prst="rect">
            <a:avLst/>
          </a:prstGeom>
        </p:spPr>
        <p:txBody>
          <a:bodyPr>
            <a:noAutofit/>
          </a:bodyPr>
          <a:lstStyle/>
          <a:p>
            <a:pPr marL="0" indent="0">
              <a:buNone/>
            </a:pPr>
            <a:r>
              <a:rPr lang="en-US" sz="2400" dirty="0">
                <a:latin typeface="+mn-lt"/>
              </a:rPr>
              <a:t>Protocol for </a:t>
            </a:r>
            <a:r>
              <a:rPr lang="en-US" sz="2400" b="1" dirty="0">
                <a:solidFill>
                  <a:srgbClr val="F47920"/>
                </a:solidFill>
                <a:latin typeface="+mn-lt"/>
              </a:rPr>
              <a:t>Local Randomizer</a:t>
            </a:r>
            <a:endParaRPr lang="en-US" sz="2400" dirty="0">
              <a:latin typeface="+mn-lt"/>
            </a:endParaRPr>
          </a:p>
          <a:p>
            <a:endParaRPr lang="en-US" dirty="0">
              <a:solidFill>
                <a:srgbClr val="00B2DD"/>
              </a:solidFill>
              <a:latin typeface="+mn-lt"/>
            </a:endParaRPr>
          </a:p>
        </p:txBody>
      </p:sp>
    </p:spTree>
    <p:extLst>
      <p:ext uri="{BB962C8B-B14F-4D97-AF65-F5344CB8AC3E}">
        <p14:creationId xmlns:p14="http://schemas.microsoft.com/office/powerpoint/2010/main" val="290297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 Placeholder 3"/>
              <p:cNvSpPr>
                <a:spLocks noGrp="1"/>
              </p:cNvSpPr>
              <p:nvPr>
                <p:ph type="body" sz="quarter" idx="4294967295"/>
              </p:nvPr>
            </p:nvSpPr>
            <p:spPr>
              <a:xfrm>
                <a:off x="884241" y="1763577"/>
                <a:ext cx="6110339" cy="2749156"/>
              </a:xfrm>
              <a:prstGeom prst="rect">
                <a:avLst/>
              </a:prstGeom>
            </p:spPr>
            <p:txBody>
              <a:bodyPr/>
              <a:lstStyle/>
              <a:p>
                <a:pPr>
                  <a:buClr>
                    <a:srgbClr val="F47920"/>
                  </a:buClr>
                </a:pPr>
                <a:r>
                  <a:rPr lang="en-GB" sz="1800" dirty="0"/>
                  <a:t>Modify earlier protocol </a:t>
                </a:r>
                <a14:m>
                  <m:oMath xmlns:m="http://schemas.openxmlformats.org/officeDocument/2006/math">
                    <m:sSubSup>
                      <m:sSubSupPr>
                        <m:ctrlPr>
                          <a:rPr lang="en-GB" sz="1800" i="1" smtClean="0">
                            <a:latin typeface="Cambria Math" panose="02040503050406030204" pitchFamily="18" charset="0"/>
                          </a:rPr>
                        </m:ctrlPr>
                      </m:sSubSupPr>
                      <m:e>
                        <m:r>
                          <a:rPr lang="en-GB" sz="1800" i="1" smtClean="0">
                            <a:latin typeface="Cambria Math" panose="02040503050406030204" pitchFamily="18" charset="0"/>
                            <a:ea typeface="Cambria Math" panose="02040503050406030204" pitchFamily="18" charset="0"/>
                          </a:rPr>
                          <m:t>ℛ</m:t>
                        </m:r>
                      </m:e>
                      <m:sub>
                        <m:r>
                          <a:rPr lang="en-GB" sz="1800" i="1" smtClean="0">
                            <a:latin typeface="Cambria Math" panose="02040503050406030204" pitchFamily="18" charset="0"/>
                            <a:ea typeface="Cambria Math" panose="02040503050406030204" pitchFamily="18" charset="0"/>
                          </a:rPr>
                          <m:t>𝛾</m:t>
                        </m:r>
                        <m:r>
                          <a:rPr lang="en-GB" sz="1800" b="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𝑘</m:t>
                        </m:r>
                        <m:r>
                          <a:rPr lang="en-GB" sz="1800" b="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𝑛</m:t>
                        </m:r>
                      </m:sub>
                      <m:sup>
                        <m:r>
                          <a:rPr lang="en-GB" sz="1800" b="0" i="1" smtClean="0">
                            <a:latin typeface="Cambria Math" panose="02040503050406030204" pitchFamily="18" charset="0"/>
                          </a:rPr>
                          <m:t>𝑃𝐻</m:t>
                        </m:r>
                      </m:sup>
                    </m:sSubSup>
                  </m:oMath>
                </a14:m>
                <a:r>
                  <a:rPr lang="en-GB" sz="1800" dirty="0"/>
                  <a:t> to address problem of      </a:t>
                </a:r>
                <a:r>
                  <a:rPr lang="en-GB" sz="1800" dirty="0">
                    <a:solidFill>
                      <a:srgbClr val="F47920"/>
                    </a:solidFill>
                  </a:rPr>
                  <a:t>computing sum of real vectors</a:t>
                </a:r>
                <a:r>
                  <a:rPr lang="en-GB" sz="1800" dirty="0"/>
                  <a:t> </a:t>
                </a:r>
                <a14:m>
                  <m:oMath xmlns:m="http://schemas.openxmlformats.org/officeDocument/2006/math">
                    <m:sSub>
                      <m:sSubPr>
                        <m:ctrlPr>
                          <a:rPr lang="en-GB" sz="1800" i="1" smtClean="0">
                            <a:latin typeface="Cambria Math" panose="02040503050406030204" pitchFamily="18" charset="0"/>
                          </a:rPr>
                        </m:ctrlPr>
                      </m:sSubPr>
                      <m:e>
                        <m:acc>
                          <m:accPr>
                            <m:chr m:val="⃗"/>
                            <m:ctrlPr>
                              <a:rPr lang="en-GB" sz="1800" i="1" smtClean="0">
                                <a:latin typeface="Cambria Math" panose="02040503050406030204" pitchFamily="18" charset="0"/>
                              </a:rPr>
                            </m:ctrlPr>
                          </m:accPr>
                          <m:e>
                            <m:r>
                              <a:rPr lang="en-GB" sz="1800" b="0" i="1" smtClean="0">
                                <a:latin typeface="Cambria Math" panose="02040503050406030204" pitchFamily="18" charset="0"/>
                              </a:rPr>
                              <m:t>𝑥</m:t>
                            </m:r>
                          </m:e>
                        </m:acc>
                      </m:e>
                      <m:sub>
                        <m:r>
                          <a:rPr lang="en-GB" sz="1800" b="0" i="1" smtClean="0">
                            <a:latin typeface="Cambria Math" panose="02040503050406030204" pitchFamily="18" charset="0"/>
                          </a:rPr>
                          <m:t>𝑖</m:t>
                        </m:r>
                      </m:sub>
                    </m:sSub>
                    <m:r>
                      <a:rPr lang="en-GB" sz="1800" b="0" i="1" smtClean="0">
                        <a:latin typeface="Cambria Math" panose="02040503050406030204" pitchFamily="18" charset="0"/>
                      </a:rPr>
                      <m:t>=</m:t>
                    </m:r>
                    <m:d>
                      <m:dPr>
                        <m:ctrlPr>
                          <a:rPr lang="en-GB" sz="1800" b="0" i="1" smtClean="0">
                            <a:latin typeface="Cambria Math" panose="02040503050406030204" pitchFamily="18" charset="0"/>
                          </a:rPr>
                        </m:ctrlPr>
                      </m:dPr>
                      <m:e>
                        <m:sSubSup>
                          <m:sSubSupPr>
                            <m:ctrlPr>
                              <a:rPr lang="en-GB" sz="1800" b="0" i="1" smtClean="0">
                                <a:latin typeface="Cambria Math" panose="02040503050406030204" pitchFamily="18" charset="0"/>
                              </a:rPr>
                            </m:ctrlPr>
                          </m:sSubSupPr>
                          <m:e>
                            <m:r>
                              <a:rPr lang="en-GB" sz="1800" b="0" i="1" smtClean="0">
                                <a:latin typeface="Cambria Math" panose="02040503050406030204" pitchFamily="18" charset="0"/>
                              </a:rPr>
                              <m:t>𝑥</m:t>
                            </m:r>
                          </m:e>
                          <m:sub>
                            <m:r>
                              <a:rPr lang="en-GB" sz="1800" b="0" i="1" smtClean="0">
                                <a:latin typeface="Cambria Math" panose="02040503050406030204" pitchFamily="18" charset="0"/>
                              </a:rPr>
                              <m:t>𝑖</m:t>
                            </m:r>
                          </m:sub>
                          <m:sup>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e>
                            </m:d>
                          </m:sup>
                        </m:sSubSup>
                        <m:r>
                          <a:rPr lang="en-GB" sz="1800" b="0" i="1" smtClean="0">
                            <a:latin typeface="Cambria Math" panose="02040503050406030204" pitchFamily="18" charset="0"/>
                          </a:rPr>
                          <m:t>,…,</m:t>
                        </m:r>
                        <m:sSubSup>
                          <m:sSubSupPr>
                            <m:ctrlPr>
                              <a:rPr lang="en-GB" sz="1800" i="1">
                                <a:latin typeface="Cambria Math" panose="02040503050406030204" pitchFamily="18" charset="0"/>
                              </a:rPr>
                            </m:ctrlPr>
                          </m:sSubSupPr>
                          <m:e>
                            <m:r>
                              <a:rPr lang="en-GB" sz="1800" i="1">
                                <a:latin typeface="Cambria Math" panose="02040503050406030204" pitchFamily="18" charset="0"/>
                              </a:rPr>
                              <m:t>𝑥</m:t>
                            </m:r>
                          </m:e>
                          <m:sub>
                            <m:r>
                              <a:rPr lang="en-GB" sz="1800" i="1">
                                <a:latin typeface="Cambria Math" panose="02040503050406030204" pitchFamily="18" charset="0"/>
                              </a:rPr>
                              <m:t>𝑖</m:t>
                            </m:r>
                          </m:sub>
                          <m:sup>
                            <m:d>
                              <m:dPr>
                                <m:ctrlPr>
                                  <a:rPr lang="en-GB" sz="1800" i="1">
                                    <a:latin typeface="Cambria Math" panose="02040503050406030204" pitchFamily="18" charset="0"/>
                                  </a:rPr>
                                </m:ctrlPr>
                              </m:dPr>
                              <m:e>
                                <m:r>
                                  <a:rPr lang="en-GB" sz="1800" b="0" i="1" smtClean="0">
                                    <a:latin typeface="Cambria Math" panose="02040503050406030204" pitchFamily="18" charset="0"/>
                                  </a:rPr>
                                  <m:t>𝑑</m:t>
                                </m:r>
                              </m:e>
                            </m:d>
                          </m:sup>
                        </m:sSubSup>
                      </m:e>
                    </m:d>
                    <m:r>
                      <a:rPr lang="en-GB" sz="1800" b="0" i="1" smtClean="0">
                        <a:latin typeface="Cambria Math" panose="02040503050406030204" pitchFamily="18" charset="0"/>
                        <a:ea typeface="Cambria Math" panose="02040503050406030204" pitchFamily="18" charset="0"/>
                      </a:rPr>
                      <m:t>∈</m:t>
                    </m:r>
                    <m:sSup>
                      <m:sSupPr>
                        <m:ctrlPr>
                          <a:rPr lang="en-GB" sz="1800" b="0" i="1" smtClean="0">
                            <a:latin typeface="Cambria Math" panose="02040503050406030204" pitchFamily="18" charset="0"/>
                            <a:ea typeface="Cambria Math" panose="02040503050406030204" pitchFamily="18" charset="0"/>
                          </a:rPr>
                        </m:ctrlPr>
                      </m:sSupPr>
                      <m:e>
                        <m:d>
                          <m:dPr>
                            <m:begChr m:val="["/>
                            <m:endChr m:val="]"/>
                            <m:ctrlPr>
                              <a:rPr lang="en-GB" sz="1800" b="0" i="1" smtClean="0">
                                <a:latin typeface="Cambria Math" panose="02040503050406030204" pitchFamily="18" charset="0"/>
                                <a:ea typeface="Cambria Math" panose="02040503050406030204" pitchFamily="18" charset="0"/>
                              </a:rPr>
                            </m:ctrlPr>
                          </m:dPr>
                          <m:e>
                            <m:r>
                              <a:rPr lang="en-GB" sz="1800" b="0" i="1" smtClean="0">
                                <a:latin typeface="Cambria Math" panose="02040503050406030204" pitchFamily="18" charset="0"/>
                                <a:ea typeface="Cambria Math" panose="02040503050406030204" pitchFamily="18" charset="0"/>
                              </a:rPr>
                              <m:t>0,1</m:t>
                            </m:r>
                          </m:e>
                        </m:d>
                      </m:e>
                      <m:sup>
                        <m:r>
                          <a:rPr lang="en-GB" sz="1800" b="0" i="1" smtClean="0">
                            <a:latin typeface="Cambria Math" panose="02040503050406030204" pitchFamily="18" charset="0"/>
                            <a:ea typeface="Cambria Math" panose="02040503050406030204" pitchFamily="18" charset="0"/>
                          </a:rPr>
                          <m:t>𝑑</m:t>
                        </m:r>
                      </m:sup>
                    </m:sSup>
                  </m:oMath>
                </a14:m>
                <a:r>
                  <a:rPr lang="en-GB" sz="1800" dirty="0"/>
                  <a:t>       in Single-Message Shuffle Model.</a:t>
                </a:r>
              </a:p>
              <a:p>
                <a:pPr>
                  <a:buClr>
                    <a:srgbClr val="F47920"/>
                  </a:buClr>
                </a:pPr>
                <a:endParaRPr lang="en-GB" sz="1800" dirty="0"/>
              </a:p>
              <a:p>
                <a:pPr>
                  <a:buClr>
                    <a:srgbClr val="F47920"/>
                  </a:buClr>
                </a:pPr>
                <a:r>
                  <a:rPr lang="en-GB" sz="1800" dirty="0"/>
                  <a:t>Problem explored by Balle et al. for scalar-valued messages:</a:t>
                </a:r>
              </a:p>
              <a:p>
                <a:pPr lvl="1">
                  <a:buClr>
                    <a:srgbClr val="F47920"/>
                  </a:buClr>
                </a:pPr>
                <a:r>
                  <a:rPr lang="en-GB" dirty="0"/>
                  <a:t>addition of dimension </a:t>
                </a:r>
                <a14:m>
                  <m:oMath xmlns:m="http://schemas.openxmlformats.org/officeDocument/2006/math">
                    <m:r>
                      <a:rPr lang="en-GB" b="0" i="1" smtClean="0">
                        <a:latin typeface="Cambria Math" panose="02040503050406030204" pitchFamily="18" charset="0"/>
                      </a:rPr>
                      <m:t>𝑑</m:t>
                    </m:r>
                    <m:r>
                      <a:rPr lang="en-GB" b="0" i="1" smtClean="0">
                        <a:latin typeface="Cambria Math" panose="02040503050406030204" pitchFamily="18" charset="0"/>
                        <a:ea typeface="Cambria Math" panose="02040503050406030204" pitchFamily="18" charset="0"/>
                      </a:rPr>
                      <m:t>⟹</m:t>
                    </m:r>
                  </m:oMath>
                </a14:m>
                <a:r>
                  <a:rPr lang="en-GB" dirty="0"/>
                  <a:t> can choose </a:t>
                </a:r>
                <a:r>
                  <a:rPr lang="en-GB" dirty="0">
                    <a:solidFill>
                      <a:srgbClr val="F47920"/>
                    </a:solidFill>
                  </a:rPr>
                  <a:t>number                  </a:t>
                </a:r>
                <a14:m>
                  <m:oMath xmlns:m="http://schemas.openxmlformats.org/officeDocument/2006/math">
                    <m:d>
                      <m:dPr>
                        <m:begChr m:val="{"/>
                        <m:endChr m:val="}"/>
                        <m:ctrlPr>
                          <a:rPr lang="en-GB" i="1" smtClean="0">
                            <a:solidFill>
                              <a:srgbClr val="F47920"/>
                            </a:solidFill>
                            <a:latin typeface="Cambria Math" panose="02040503050406030204" pitchFamily="18" charset="0"/>
                          </a:rPr>
                        </m:ctrlPr>
                      </m:dPr>
                      <m:e>
                        <m:r>
                          <a:rPr lang="en-GB" b="0" i="1" smtClean="0">
                            <a:solidFill>
                              <a:srgbClr val="F47920"/>
                            </a:solidFill>
                            <a:latin typeface="Cambria Math" panose="02040503050406030204" pitchFamily="18" charset="0"/>
                          </a:rPr>
                          <m:t>𝑡</m:t>
                        </m:r>
                        <m:r>
                          <a:rPr lang="en-GB" b="0" i="1" smtClean="0">
                            <a:solidFill>
                              <a:srgbClr val="F47920"/>
                            </a:solidFill>
                            <a:latin typeface="Cambria Math" panose="02040503050406030204" pitchFamily="18" charset="0"/>
                            <a:ea typeface="Cambria Math" panose="02040503050406030204" pitchFamily="18" charset="0"/>
                          </a:rPr>
                          <m:t>∈</m:t>
                        </m:r>
                        <m:r>
                          <a:rPr lang="en-GB" b="0" i="1" smtClean="0">
                            <a:solidFill>
                              <a:srgbClr val="F47920"/>
                            </a:solidFill>
                            <a:latin typeface="Cambria Math" panose="02040503050406030204" pitchFamily="18" charset="0"/>
                            <a:ea typeface="Cambria Math" panose="02040503050406030204" pitchFamily="18" charset="0"/>
                          </a:rPr>
                          <m:t>ℕ</m:t>
                        </m:r>
                        <m:r>
                          <a:rPr lang="en-GB" b="0" i="1" smtClean="0">
                            <a:solidFill>
                              <a:srgbClr val="F47920"/>
                            </a:solidFill>
                            <a:latin typeface="Cambria Math" panose="02040503050406030204" pitchFamily="18" charset="0"/>
                            <a:ea typeface="Cambria Math" panose="02040503050406030204" pitchFamily="18" charset="0"/>
                          </a:rPr>
                          <m:t> </m:t>
                        </m:r>
                        <m:d>
                          <m:dPr>
                            <m:begChr m:val="|"/>
                            <m:endChr m:val=""/>
                            <m:ctrlPr>
                              <a:rPr lang="en-GB" b="0" i="1" smtClean="0">
                                <a:solidFill>
                                  <a:srgbClr val="F47920"/>
                                </a:solidFill>
                                <a:latin typeface="Cambria Math" panose="02040503050406030204" pitchFamily="18" charset="0"/>
                                <a:ea typeface="Cambria Math" panose="02040503050406030204" pitchFamily="18" charset="0"/>
                              </a:rPr>
                            </m:ctrlPr>
                          </m:dPr>
                          <m:e>
                            <m:r>
                              <a:rPr lang="en-GB" b="0" i="1" smtClean="0">
                                <a:solidFill>
                                  <a:srgbClr val="F47920"/>
                                </a:solidFill>
                                <a:latin typeface="Cambria Math" panose="02040503050406030204" pitchFamily="18" charset="0"/>
                                <a:ea typeface="Cambria Math" panose="02040503050406030204" pitchFamily="18" charset="0"/>
                              </a:rPr>
                              <m:t> </m:t>
                            </m:r>
                            <m:r>
                              <a:rPr lang="en-GB" b="0" i="1" smtClean="0">
                                <a:solidFill>
                                  <a:srgbClr val="F47920"/>
                                </a:solidFill>
                                <a:latin typeface="Cambria Math" panose="02040503050406030204" pitchFamily="18" charset="0"/>
                                <a:ea typeface="Cambria Math" panose="02040503050406030204" pitchFamily="18" charset="0"/>
                              </a:rPr>
                              <m:t>𝑡</m:t>
                            </m:r>
                            <m:r>
                              <a:rPr lang="en-GB" b="0" i="1" smtClean="0">
                                <a:solidFill>
                                  <a:srgbClr val="F47920"/>
                                </a:solidFill>
                                <a:latin typeface="Cambria Math" panose="02040503050406030204" pitchFamily="18" charset="0"/>
                                <a:ea typeface="Cambria Math" panose="02040503050406030204" pitchFamily="18" charset="0"/>
                              </a:rPr>
                              <m:t>∈</m:t>
                            </m:r>
                            <m:d>
                              <m:dPr>
                                <m:begChr m:val="["/>
                                <m:endChr m:val="]"/>
                                <m:ctrlPr>
                                  <a:rPr lang="en-GB" b="0" i="1" smtClean="0">
                                    <a:solidFill>
                                      <a:srgbClr val="F47920"/>
                                    </a:solidFill>
                                    <a:latin typeface="Cambria Math" panose="02040503050406030204" pitchFamily="18" charset="0"/>
                                    <a:ea typeface="Cambria Math" panose="02040503050406030204" pitchFamily="18" charset="0"/>
                                  </a:rPr>
                                </m:ctrlPr>
                              </m:dPr>
                              <m:e>
                                <m:r>
                                  <a:rPr lang="en-GB" b="0" i="1" smtClean="0">
                                    <a:solidFill>
                                      <a:srgbClr val="F47920"/>
                                    </a:solidFill>
                                    <a:latin typeface="Cambria Math" panose="02040503050406030204" pitchFamily="18" charset="0"/>
                                    <a:ea typeface="Cambria Math" panose="02040503050406030204" pitchFamily="18" charset="0"/>
                                  </a:rPr>
                                  <m:t>𝑑</m:t>
                                </m:r>
                              </m:e>
                            </m:d>
                          </m:e>
                        </m:d>
                      </m:e>
                    </m:d>
                  </m:oMath>
                </a14:m>
                <a:r>
                  <a:rPr lang="en-GB" dirty="0">
                    <a:solidFill>
                      <a:srgbClr val="F47920"/>
                    </a:solidFill>
                  </a:rPr>
                  <a:t> of coordinates</a:t>
                </a:r>
                <a:r>
                  <a:rPr lang="en-GB" dirty="0"/>
                  <a:t> to uniformly sample from each vector.</a:t>
                </a:r>
              </a:p>
            </p:txBody>
          </p:sp>
        </mc:Choice>
        <mc:Fallback xmlns="">
          <p:sp>
            <p:nvSpPr>
              <p:cNvPr id="6" name="Text Placeholder 3"/>
              <p:cNvSpPr>
                <a:spLocks noGrp="1" noRot="1" noChangeAspect="1" noMove="1" noResize="1" noEditPoints="1" noAdjustHandles="1" noChangeArrowheads="1" noChangeShapeType="1" noTextEdit="1"/>
              </p:cNvSpPr>
              <p:nvPr>
                <p:ph type="body" sz="quarter" idx="4294967295"/>
              </p:nvPr>
            </p:nvSpPr>
            <p:spPr>
              <a:xfrm>
                <a:off x="884241" y="1763577"/>
                <a:ext cx="6110339" cy="2749156"/>
              </a:xfrm>
              <a:prstGeom prst="rect">
                <a:avLst/>
              </a:prstGeom>
              <a:blipFill>
                <a:blip r:embed="rId3"/>
                <a:stretch>
                  <a:fillRect l="-599" t="-1330" r="-798" b="-6430"/>
                </a:stretch>
              </a:blipFill>
            </p:spPr>
            <p:txBody>
              <a:bodyPr/>
              <a:lstStyle/>
              <a:p>
                <a:r>
                  <a:rPr lang="en-GB">
                    <a:noFill/>
                  </a:rPr>
                  <a:t> </a:t>
                </a:r>
              </a:p>
            </p:txBody>
          </p:sp>
        </mc:Fallback>
      </mc:AlternateContent>
      <p:sp>
        <p:nvSpPr>
          <p:cNvPr id="7" name="Text Placeholder 4"/>
          <p:cNvSpPr>
            <a:spLocks noGrp="1"/>
          </p:cNvSpPr>
          <p:nvPr>
            <p:ph type="body" sz="quarter" idx="4294967295"/>
          </p:nvPr>
        </p:nvSpPr>
        <p:spPr>
          <a:xfrm>
            <a:off x="884242" y="1215700"/>
            <a:ext cx="6029514" cy="380867"/>
          </a:xfrm>
          <a:prstGeom prst="rect">
            <a:avLst/>
          </a:prstGeom>
        </p:spPr>
        <p:txBody>
          <a:bodyPr>
            <a:noAutofit/>
          </a:bodyPr>
          <a:lstStyle/>
          <a:p>
            <a:pPr marL="0" indent="0">
              <a:buNone/>
            </a:pPr>
            <a:r>
              <a:rPr lang="en-US" sz="2400" b="1" dirty="0">
                <a:solidFill>
                  <a:srgbClr val="F47920"/>
                </a:solidFill>
                <a:latin typeface="+mn-lt"/>
              </a:rPr>
              <a:t>Modified Protocol</a:t>
            </a:r>
            <a:r>
              <a:rPr lang="en-US" sz="2400" dirty="0">
                <a:latin typeface="+mn-lt"/>
              </a:rPr>
              <a:t> for Local Randomizer</a:t>
            </a:r>
          </a:p>
          <a:p>
            <a:endParaRPr lang="en-US" dirty="0">
              <a:solidFill>
                <a:srgbClr val="00B2DD"/>
              </a:solidFill>
              <a:latin typeface="+mn-lt"/>
            </a:endParaRPr>
          </a:p>
        </p:txBody>
      </p:sp>
    </p:spTree>
    <p:extLst>
      <p:ext uri="{BB962C8B-B14F-4D97-AF65-F5344CB8AC3E}">
        <p14:creationId xmlns:p14="http://schemas.microsoft.com/office/powerpoint/2010/main" val="262496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 Placeholder 3"/>
              <p:cNvSpPr>
                <a:spLocks noGrp="1"/>
              </p:cNvSpPr>
              <p:nvPr>
                <p:ph type="body" sz="quarter" idx="4294967295"/>
              </p:nvPr>
            </p:nvSpPr>
            <p:spPr>
              <a:xfrm>
                <a:off x="884241" y="1763577"/>
                <a:ext cx="6110339" cy="2749156"/>
              </a:xfrm>
              <a:prstGeom prst="rect">
                <a:avLst/>
              </a:prstGeom>
            </p:spPr>
            <p:txBody>
              <a:bodyPr/>
              <a:lstStyle/>
              <a:p>
                <a:pPr>
                  <a:buClr>
                    <a:srgbClr val="F47920"/>
                  </a:buClr>
                </a:pPr>
                <a:r>
                  <a:rPr lang="en-GB" sz="1700" dirty="0"/>
                  <a:t>Focus of problem now shifted to optimizing this </a:t>
                </a:r>
                <a14:m>
                  <m:oMath xmlns:m="http://schemas.openxmlformats.org/officeDocument/2006/math">
                    <m:r>
                      <a:rPr lang="en-GB" sz="1700" b="0" i="1" smtClean="0">
                        <a:latin typeface="Cambria Math" panose="02040503050406030204" pitchFamily="18" charset="0"/>
                      </a:rPr>
                      <m:t>𝑡</m:t>
                    </m:r>
                  </m:oMath>
                </a14:m>
                <a:r>
                  <a:rPr lang="en-GB" sz="1700" dirty="0"/>
                  <a:t> to minimize </a:t>
                </a:r>
                <a:r>
                  <a:rPr lang="en-GB" sz="1700" dirty="0">
                    <a:solidFill>
                      <a:srgbClr val="F47920"/>
                    </a:solidFill>
                  </a:rPr>
                  <a:t>mean squared error (MSE)</a:t>
                </a:r>
                <a:r>
                  <a:rPr lang="en-GB" sz="1700" dirty="0"/>
                  <a:t> of new protocol </a:t>
                </a:r>
                <a14:m>
                  <m:oMath xmlns:m="http://schemas.openxmlformats.org/officeDocument/2006/math">
                    <m:sSub>
                      <m:sSubPr>
                        <m:ctrlPr>
                          <a:rPr lang="en-GB" sz="1700" i="1" smtClean="0">
                            <a:latin typeface="Cambria Math" panose="02040503050406030204" pitchFamily="18" charset="0"/>
                          </a:rPr>
                        </m:ctrlPr>
                      </m:sSubPr>
                      <m:e>
                        <m:r>
                          <a:rPr lang="en-GB" sz="1700" i="1" smtClean="0">
                            <a:latin typeface="Cambria Math" panose="02040503050406030204" pitchFamily="18" charset="0"/>
                            <a:ea typeface="Cambria Math" panose="02040503050406030204" pitchFamily="18" charset="0"/>
                          </a:rPr>
                          <m:t>𝒫</m:t>
                        </m:r>
                      </m:e>
                      <m:sub>
                        <m:r>
                          <a:rPr lang="en-GB" sz="1700" b="0" i="1" smtClean="0">
                            <a:latin typeface="Cambria Math" panose="02040503050406030204" pitchFamily="18" charset="0"/>
                          </a:rPr>
                          <m:t>𝑐</m:t>
                        </m:r>
                        <m:r>
                          <a:rPr lang="en-GB" sz="1700" b="0" i="1" smtClean="0">
                            <a:latin typeface="Cambria Math" panose="02040503050406030204" pitchFamily="18" charset="0"/>
                          </a:rPr>
                          <m:t>,</m:t>
                        </m:r>
                        <m:r>
                          <a:rPr lang="en-GB" sz="1700" b="0" i="1" smtClean="0">
                            <a:latin typeface="Cambria Math" panose="02040503050406030204" pitchFamily="18" charset="0"/>
                          </a:rPr>
                          <m:t>𝑑</m:t>
                        </m:r>
                        <m:r>
                          <a:rPr lang="en-GB" sz="1700" b="0" i="1" smtClean="0">
                            <a:latin typeface="Cambria Math" panose="02040503050406030204" pitchFamily="18" charset="0"/>
                          </a:rPr>
                          <m:t>,</m:t>
                        </m:r>
                        <m:r>
                          <a:rPr lang="en-GB" sz="1700" b="0" i="1" smtClean="0">
                            <a:latin typeface="Cambria Math" panose="02040503050406030204" pitchFamily="18" charset="0"/>
                          </a:rPr>
                          <m:t>𝑘</m:t>
                        </m:r>
                        <m:r>
                          <a:rPr lang="en-GB" sz="1700" b="0" i="1" smtClean="0">
                            <a:latin typeface="Cambria Math" panose="02040503050406030204" pitchFamily="18" charset="0"/>
                          </a:rPr>
                          <m:t>,</m:t>
                        </m:r>
                        <m:r>
                          <a:rPr lang="en-GB" sz="1700" b="0" i="1" smtClean="0">
                            <a:latin typeface="Cambria Math" panose="02040503050406030204" pitchFamily="18" charset="0"/>
                          </a:rPr>
                          <m:t>𝑛</m:t>
                        </m:r>
                        <m:r>
                          <a:rPr lang="en-GB" sz="1700" b="0" i="1" smtClean="0">
                            <a:latin typeface="Cambria Math" panose="02040503050406030204" pitchFamily="18" charset="0"/>
                          </a:rPr>
                          <m:t>,</m:t>
                        </m:r>
                        <m:r>
                          <a:rPr lang="en-GB" sz="1700" b="0" i="1" smtClean="0">
                            <a:latin typeface="Cambria Math" panose="02040503050406030204" pitchFamily="18" charset="0"/>
                          </a:rPr>
                          <m:t>𝑡</m:t>
                        </m:r>
                      </m:sub>
                    </m:sSub>
                  </m:oMath>
                </a14:m>
                <a:r>
                  <a:rPr lang="en-GB" sz="1700" dirty="0"/>
                  <a:t>.</a:t>
                </a:r>
              </a:p>
              <a:p>
                <a:pPr lvl="1">
                  <a:buClr>
                    <a:srgbClr val="F47920"/>
                  </a:buClr>
                </a:pPr>
                <a:r>
                  <a:rPr lang="en-GB" sz="1700" dirty="0"/>
                  <a:t>Optimal choice is </a:t>
                </a:r>
                <a14:m>
                  <m:oMath xmlns:m="http://schemas.openxmlformats.org/officeDocument/2006/math">
                    <m:r>
                      <a:rPr lang="en-GB" sz="1700" b="0" i="1" smtClean="0">
                        <a:solidFill>
                          <a:srgbClr val="F47920"/>
                        </a:solidFill>
                        <a:latin typeface="Cambria Math" panose="02040503050406030204" pitchFamily="18" charset="0"/>
                      </a:rPr>
                      <m:t>𝑡</m:t>
                    </m:r>
                    <m:r>
                      <a:rPr lang="en-GB" sz="1700" b="0" i="1" smtClean="0">
                        <a:solidFill>
                          <a:srgbClr val="F47920"/>
                        </a:solidFill>
                        <a:latin typeface="Cambria Math" panose="02040503050406030204" pitchFamily="18" charset="0"/>
                      </a:rPr>
                      <m:t>=1</m:t>
                    </m:r>
                  </m:oMath>
                </a14:m>
                <a:r>
                  <a:rPr lang="en-GB" sz="1700" dirty="0"/>
                  <a:t>.</a:t>
                </a:r>
              </a:p>
              <a:p>
                <a:pPr lvl="1">
                  <a:buClr>
                    <a:srgbClr val="F47920"/>
                  </a:buClr>
                </a:pPr>
                <a:endParaRPr lang="en-GB" sz="1700" dirty="0"/>
              </a:p>
              <a:p>
                <a:pPr>
                  <a:buClr>
                    <a:srgbClr val="F47920"/>
                  </a:buClr>
                </a:pPr>
                <a:r>
                  <a:rPr lang="en-GB" sz="1700" b="1" i="1" dirty="0">
                    <a:solidFill>
                      <a:srgbClr val="F47920"/>
                    </a:solidFill>
                  </a:rPr>
                  <a:t>Theorem 1:</a:t>
                </a:r>
                <a:r>
                  <a:rPr lang="en-GB" sz="1700" i="1" dirty="0"/>
                  <a:t> The shuffled mechanism </a:t>
                </a:r>
                <a14:m>
                  <m:oMath xmlns:m="http://schemas.openxmlformats.org/officeDocument/2006/math">
                    <m:r>
                      <a:rPr lang="en-GB" sz="1700" i="1" smtClean="0">
                        <a:latin typeface="Cambria Math" panose="02040503050406030204" pitchFamily="18" charset="0"/>
                        <a:ea typeface="Cambria Math" panose="02040503050406030204" pitchFamily="18" charset="0"/>
                      </a:rPr>
                      <m:t>ℳ</m:t>
                    </m:r>
                    <m:r>
                      <a:rPr lang="en-GB" sz="1700" b="0" i="1" smtClean="0">
                        <a:latin typeface="Cambria Math" panose="02040503050406030204" pitchFamily="18" charset="0"/>
                        <a:ea typeface="Cambria Math" panose="02040503050406030204" pitchFamily="18" charset="0"/>
                      </a:rPr>
                      <m:t>=</m:t>
                    </m:r>
                    <m:r>
                      <a:rPr lang="en-GB" sz="1700" b="0" i="1" smtClean="0">
                        <a:latin typeface="Cambria Math" panose="02040503050406030204" pitchFamily="18" charset="0"/>
                        <a:ea typeface="Cambria Math" panose="02040503050406030204" pitchFamily="18" charset="0"/>
                      </a:rPr>
                      <m:t>𝒮</m:t>
                    </m:r>
                    <m:r>
                      <a:rPr lang="en-GB" sz="1700" b="0" i="1" smtClean="0">
                        <a:latin typeface="Cambria Math" panose="02040503050406030204" pitchFamily="18" charset="0"/>
                        <a:ea typeface="Cambria Math" panose="02040503050406030204" pitchFamily="18" charset="0"/>
                      </a:rPr>
                      <m:t>∘</m:t>
                    </m:r>
                    <m:sSub>
                      <m:sSubPr>
                        <m:ctrlPr>
                          <a:rPr lang="en-GB" sz="1700" b="0" i="1" smtClean="0">
                            <a:latin typeface="Cambria Math" panose="02040503050406030204" pitchFamily="18" charset="0"/>
                            <a:ea typeface="Cambria Math" panose="02040503050406030204" pitchFamily="18" charset="0"/>
                          </a:rPr>
                        </m:ctrlPr>
                      </m:sSubPr>
                      <m:e>
                        <m:r>
                          <a:rPr lang="en-GB" sz="1700" b="0" i="1" smtClean="0">
                            <a:latin typeface="Cambria Math" panose="02040503050406030204" pitchFamily="18" charset="0"/>
                            <a:ea typeface="Cambria Math" panose="02040503050406030204" pitchFamily="18" charset="0"/>
                          </a:rPr>
                          <m:t>ℛ</m:t>
                        </m:r>
                      </m:e>
                      <m:sub>
                        <m:r>
                          <a:rPr lang="en-GB" sz="1700" b="0" i="1" smtClean="0">
                            <a:solidFill>
                              <a:srgbClr val="F47920"/>
                            </a:solidFill>
                            <a:latin typeface="Cambria Math" panose="02040503050406030204" pitchFamily="18" charset="0"/>
                            <a:ea typeface="Cambria Math" panose="02040503050406030204" pitchFamily="18" charset="0"/>
                          </a:rPr>
                          <m:t>𝑑</m:t>
                        </m:r>
                        <m:r>
                          <a:rPr lang="en-GB" sz="1700" b="0" i="1" smtClean="0">
                            <a:latin typeface="Cambria Math" panose="02040503050406030204" pitchFamily="18" charset="0"/>
                            <a:ea typeface="Cambria Math" panose="02040503050406030204" pitchFamily="18" charset="0"/>
                          </a:rPr>
                          <m:t>,</m:t>
                        </m:r>
                        <m:r>
                          <a:rPr lang="en-GB" sz="1700" b="0" i="1" smtClean="0">
                            <a:latin typeface="Cambria Math" panose="02040503050406030204" pitchFamily="18" charset="0"/>
                            <a:ea typeface="Cambria Math" panose="02040503050406030204" pitchFamily="18" charset="0"/>
                          </a:rPr>
                          <m:t>𝑘</m:t>
                        </m:r>
                        <m:r>
                          <a:rPr lang="en-GB" sz="1700" b="0" i="1" smtClean="0">
                            <a:latin typeface="Cambria Math" panose="02040503050406030204" pitchFamily="18" charset="0"/>
                            <a:ea typeface="Cambria Math" panose="02040503050406030204" pitchFamily="18" charset="0"/>
                          </a:rPr>
                          <m:t>,</m:t>
                        </m:r>
                        <m:r>
                          <a:rPr lang="en-GB" sz="1700" b="0" i="1" smtClean="0">
                            <a:solidFill>
                              <a:srgbClr val="F47920"/>
                            </a:solidFill>
                            <a:latin typeface="Cambria Math" panose="02040503050406030204" pitchFamily="18" charset="0"/>
                            <a:ea typeface="Cambria Math" panose="02040503050406030204" pitchFamily="18" charset="0"/>
                          </a:rPr>
                          <m:t>𝑛</m:t>
                        </m:r>
                        <m:r>
                          <a:rPr lang="en-GB" sz="1700" b="0" i="1" smtClean="0">
                            <a:latin typeface="Cambria Math" panose="02040503050406030204" pitchFamily="18" charset="0"/>
                            <a:ea typeface="Cambria Math" panose="02040503050406030204" pitchFamily="18" charset="0"/>
                          </a:rPr>
                          <m:t>,</m:t>
                        </m:r>
                        <m:r>
                          <a:rPr lang="en-GB" sz="1700" b="0" i="1" smtClean="0">
                            <a:solidFill>
                              <a:srgbClr val="F47920"/>
                            </a:solidFill>
                            <a:latin typeface="Cambria Math" panose="02040503050406030204" pitchFamily="18" charset="0"/>
                            <a:ea typeface="Cambria Math" panose="02040503050406030204" pitchFamily="18" charset="0"/>
                          </a:rPr>
                          <m:t>𝑡</m:t>
                        </m:r>
                      </m:sub>
                    </m:sSub>
                  </m:oMath>
                </a14:m>
                <a:r>
                  <a:rPr lang="en-GB" sz="1700" i="1" dirty="0"/>
                  <a:t> is </a:t>
                </a:r>
                <a14:m>
                  <m:oMath xmlns:m="http://schemas.openxmlformats.org/officeDocument/2006/math">
                    <m:d>
                      <m:dPr>
                        <m:ctrlPr>
                          <a:rPr lang="en-GB" sz="1700" i="1" smtClean="0">
                            <a:latin typeface="Cambria Math" panose="02040503050406030204" pitchFamily="18" charset="0"/>
                          </a:rPr>
                        </m:ctrlPr>
                      </m:dPr>
                      <m:e>
                        <m:r>
                          <a:rPr lang="en-GB" sz="1700" i="1" smtClean="0">
                            <a:latin typeface="Cambria Math" panose="02040503050406030204" pitchFamily="18" charset="0"/>
                            <a:ea typeface="Cambria Math" panose="02040503050406030204" pitchFamily="18" charset="0"/>
                          </a:rPr>
                          <m:t>𝜀</m:t>
                        </m:r>
                        <m:r>
                          <a:rPr lang="en-GB" sz="1700" b="0" i="1" smtClean="0">
                            <a:latin typeface="Cambria Math" panose="02040503050406030204" pitchFamily="18" charset="0"/>
                            <a:ea typeface="Cambria Math" panose="02040503050406030204" pitchFamily="18" charset="0"/>
                          </a:rPr>
                          <m:t>,</m:t>
                        </m:r>
                        <m:r>
                          <a:rPr lang="en-GB" sz="1700" b="0" i="1" smtClean="0">
                            <a:latin typeface="Cambria Math" panose="02040503050406030204" pitchFamily="18" charset="0"/>
                            <a:ea typeface="Cambria Math" panose="02040503050406030204" pitchFamily="18" charset="0"/>
                          </a:rPr>
                          <m:t>𝛿</m:t>
                        </m:r>
                      </m:e>
                    </m:d>
                  </m:oMath>
                </a14:m>
                <a:r>
                  <a:rPr lang="en-GB" sz="1700" i="1" dirty="0"/>
                  <a:t>-DP for any </a:t>
                </a:r>
                <a14:m>
                  <m:oMath xmlns:m="http://schemas.openxmlformats.org/officeDocument/2006/math">
                    <m:r>
                      <a:rPr lang="en-GB" sz="1700" b="0" i="1" smtClean="0">
                        <a:solidFill>
                          <a:srgbClr val="F47920"/>
                        </a:solidFill>
                        <a:latin typeface="Cambria Math" panose="02040503050406030204" pitchFamily="18" charset="0"/>
                      </a:rPr>
                      <m:t>𝑑</m:t>
                    </m:r>
                    <m:r>
                      <a:rPr lang="en-GB" sz="1700" b="0" i="1" smtClean="0">
                        <a:latin typeface="Cambria Math" panose="02040503050406030204" pitchFamily="18" charset="0"/>
                      </a:rPr>
                      <m:t>,</m:t>
                    </m:r>
                    <m:r>
                      <a:rPr lang="en-GB" sz="1700" b="0" i="1" smtClean="0">
                        <a:latin typeface="Cambria Math" panose="02040503050406030204" pitchFamily="18" charset="0"/>
                      </a:rPr>
                      <m:t>𝑘</m:t>
                    </m:r>
                    <m:r>
                      <a:rPr lang="en-GB" sz="1700" b="0" i="1" smtClean="0">
                        <a:latin typeface="Cambria Math" panose="02040503050406030204" pitchFamily="18" charset="0"/>
                      </a:rPr>
                      <m:t>,</m:t>
                    </m:r>
                    <m:r>
                      <a:rPr lang="en-GB" sz="1700" b="0" i="1" smtClean="0">
                        <a:solidFill>
                          <a:srgbClr val="F47920"/>
                        </a:solidFill>
                        <a:latin typeface="Cambria Math" panose="02040503050406030204" pitchFamily="18" charset="0"/>
                      </a:rPr>
                      <m:t>𝑛</m:t>
                    </m:r>
                    <m:r>
                      <a:rPr lang="en-GB" sz="1700" b="0" i="1" smtClean="0">
                        <a:solidFill>
                          <a:srgbClr val="F47920"/>
                        </a:solidFill>
                        <a:latin typeface="Cambria Math" panose="02040503050406030204" pitchFamily="18" charset="0"/>
                        <a:ea typeface="Cambria Math" panose="02040503050406030204" pitchFamily="18" charset="0"/>
                      </a:rPr>
                      <m:t>∈</m:t>
                    </m:r>
                    <m:r>
                      <a:rPr lang="en-GB" sz="1700" b="0" i="1" smtClean="0">
                        <a:solidFill>
                          <a:srgbClr val="F47920"/>
                        </a:solidFill>
                        <a:latin typeface="Cambria Math" panose="02040503050406030204" pitchFamily="18" charset="0"/>
                        <a:ea typeface="Cambria Math" panose="02040503050406030204" pitchFamily="18" charset="0"/>
                      </a:rPr>
                      <m:t>ℕ</m:t>
                    </m:r>
                    <m:r>
                      <a:rPr lang="en-GB" sz="1700" b="0" i="1" smtClean="0">
                        <a:solidFill>
                          <a:schemeClr val="tx1"/>
                        </a:solidFill>
                        <a:latin typeface="Cambria Math" panose="02040503050406030204" pitchFamily="18" charset="0"/>
                        <a:ea typeface="Cambria Math" panose="02040503050406030204" pitchFamily="18" charset="0"/>
                      </a:rPr>
                      <m:t>,</m:t>
                    </m:r>
                  </m:oMath>
                </a14:m>
                <a:r>
                  <a:rPr lang="en-GB" sz="1700" i="1" dirty="0">
                    <a:solidFill>
                      <a:schemeClr val="tx1"/>
                    </a:solidFill>
                  </a:rPr>
                  <a:t> </a:t>
                </a:r>
                <a14:m>
                  <m:oMath xmlns:m="http://schemas.openxmlformats.org/officeDocument/2006/math">
                    <m:d>
                      <m:dPr>
                        <m:begChr m:val="{"/>
                        <m:endChr m:val="}"/>
                        <m:ctrlPr>
                          <a:rPr lang="en-GB" sz="1700" i="1">
                            <a:solidFill>
                              <a:schemeClr val="tx1"/>
                            </a:solidFill>
                            <a:latin typeface="Cambria Math" panose="02040503050406030204" pitchFamily="18" charset="0"/>
                          </a:rPr>
                        </m:ctrlPr>
                      </m:dPr>
                      <m:e>
                        <m:r>
                          <a:rPr lang="en-GB" sz="1700" i="1" smtClean="0">
                            <a:solidFill>
                              <a:srgbClr val="F47920"/>
                            </a:solidFill>
                            <a:latin typeface="Cambria Math" panose="02040503050406030204" pitchFamily="18" charset="0"/>
                          </a:rPr>
                          <m:t>𝑡</m:t>
                        </m:r>
                        <m:r>
                          <a:rPr lang="en-GB" sz="1700" i="1">
                            <a:solidFill>
                              <a:srgbClr val="F47920"/>
                            </a:solidFill>
                            <a:latin typeface="Cambria Math" panose="02040503050406030204" pitchFamily="18" charset="0"/>
                            <a:ea typeface="Cambria Math" panose="02040503050406030204" pitchFamily="18" charset="0"/>
                          </a:rPr>
                          <m:t>∈</m:t>
                        </m:r>
                        <m:r>
                          <a:rPr lang="en-GB" sz="1700" i="1">
                            <a:solidFill>
                              <a:srgbClr val="F47920"/>
                            </a:solidFill>
                            <a:latin typeface="Cambria Math" panose="02040503050406030204" pitchFamily="18" charset="0"/>
                            <a:ea typeface="Cambria Math" panose="02040503050406030204" pitchFamily="18" charset="0"/>
                          </a:rPr>
                          <m:t>ℕ</m:t>
                        </m:r>
                        <m:r>
                          <a:rPr lang="en-GB" sz="1700" i="1">
                            <a:solidFill>
                              <a:schemeClr val="tx1"/>
                            </a:solidFill>
                            <a:latin typeface="Cambria Math" panose="02040503050406030204" pitchFamily="18" charset="0"/>
                            <a:ea typeface="Cambria Math" panose="02040503050406030204" pitchFamily="18" charset="0"/>
                          </a:rPr>
                          <m:t> </m:t>
                        </m:r>
                        <m:d>
                          <m:dPr>
                            <m:begChr m:val="|"/>
                            <m:endChr m:val=""/>
                            <m:ctrlPr>
                              <a:rPr lang="en-GB" sz="1700" i="1">
                                <a:solidFill>
                                  <a:schemeClr val="tx1"/>
                                </a:solidFill>
                                <a:latin typeface="Cambria Math" panose="02040503050406030204" pitchFamily="18" charset="0"/>
                                <a:ea typeface="Cambria Math" panose="02040503050406030204" pitchFamily="18" charset="0"/>
                              </a:rPr>
                            </m:ctrlPr>
                          </m:dPr>
                          <m:e>
                            <m:r>
                              <a:rPr lang="en-GB" sz="1700" i="1">
                                <a:solidFill>
                                  <a:schemeClr val="tx1"/>
                                </a:solidFill>
                                <a:latin typeface="Cambria Math" panose="02040503050406030204" pitchFamily="18" charset="0"/>
                                <a:ea typeface="Cambria Math" panose="02040503050406030204" pitchFamily="18" charset="0"/>
                              </a:rPr>
                              <m:t> </m:t>
                            </m:r>
                            <m:r>
                              <a:rPr lang="en-GB" sz="1700" i="1" smtClean="0">
                                <a:solidFill>
                                  <a:srgbClr val="F47920"/>
                                </a:solidFill>
                                <a:latin typeface="Cambria Math" panose="02040503050406030204" pitchFamily="18" charset="0"/>
                                <a:ea typeface="Cambria Math" panose="02040503050406030204" pitchFamily="18" charset="0"/>
                              </a:rPr>
                              <m:t>𝑡</m:t>
                            </m:r>
                            <m:r>
                              <a:rPr lang="en-GB" sz="1700" i="1" smtClean="0">
                                <a:solidFill>
                                  <a:srgbClr val="F47920"/>
                                </a:solidFill>
                                <a:latin typeface="Cambria Math" panose="02040503050406030204" pitchFamily="18" charset="0"/>
                                <a:ea typeface="Cambria Math" panose="02040503050406030204" pitchFamily="18" charset="0"/>
                              </a:rPr>
                              <m:t>∈</m:t>
                            </m:r>
                            <m:d>
                              <m:dPr>
                                <m:begChr m:val="["/>
                                <m:endChr m:val="]"/>
                                <m:ctrlPr>
                                  <a:rPr lang="en-GB" sz="1700" i="1">
                                    <a:solidFill>
                                      <a:srgbClr val="F47920"/>
                                    </a:solidFill>
                                    <a:latin typeface="Cambria Math" panose="02040503050406030204" pitchFamily="18" charset="0"/>
                                    <a:ea typeface="Cambria Math" panose="02040503050406030204" pitchFamily="18" charset="0"/>
                                  </a:rPr>
                                </m:ctrlPr>
                              </m:dPr>
                              <m:e>
                                <m:r>
                                  <a:rPr lang="en-GB" sz="1700" i="1">
                                    <a:solidFill>
                                      <a:srgbClr val="F47920"/>
                                    </a:solidFill>
                                    <a:latin typeface="Cambria Math" panose="02040503050406030204" pitchFamily="18" charset="0"/>
                                    <a:ea typeface="Cambria Math" panose="02040503050406030204" pitchFamily="18" charset="0"/>
                                  </a:rPr>
                                  <m:t>𝑑</m:t>
                                </m:r>
                              </m:e>
                            </m:d>
                          </m:e>
                        </m:d>
                      </m:e>
                    </m:d>
                    <m:r>
                      <a:rPr lang="en-GB" sz="1700" b="0" i="1" smtClean="0">
                        <a:solidFill>
                          <a:schemeClr val="tx1"/>
                        </a:solidFill>
                        <a:latin typeface="Cambria Math" panose="02040503050406030204" pitchFamily="18" charset="0"/>
                        <a:ea typeface="Cambria Math" panose="02040503050406030204" pitchFamily="18" charset="0"/>
                      </a:rPr>
                      <m:t>,</m:t>
                    </m:r>
                  </m:oMath>
                </a14:m>
                <a:r>
                  <a:rPr lang="en-GB" sz="1700" i="1" dirty="0"/>
                  <a:t> </a:t>
                </a:r>
                <a14:m>
                  <m:oMath xmlns:m="http://schemas.openxmlformats.org/officeDocument/2006/math">
                    <m:r>
                      <a:rPr lang="en-GB" sz="1700" i="1" smtClean="0">
                        <a:latin typeface="Cambria Math" panose="02040503050406030204" pitchFamily="18" charset="0"/>
                        <a:ea typeface="Cambria Math" panose="02040503050406030204" pitchFamily="18" charset="0"/>
                      </a:rPr>
                      <m:t>𝜀</m:t>
                    </m:r>
                    <m:r>
                      <a:rPr lang="en-GB" sz="1700" i="1" smtClean="0">
                        <a:latin typeface="Cambria Math" panose="02040503050406030204" pitchFamily="18" charset="0"/>
                        <a:ea typeface="Cambria Math" panose="02040503050406030204" pitchFamily="18" charset="0"/>
                      </a:rPr>
                      <m:t>&lt;1</m:t>
                    </m:r>
                  </m:oMath>
                </a14:m>
                <a:r>
                  <a:rPr lang="en-GB" sz="1700" i="1" dirty="0"/>
                  <a:t> and </a:t>
                </a:r>
                <a14:m>
                  <m:oMath xmlns:m="http://schemas.openxmlformats.org/officeDocument/2006/math">
                    <m:r>
                      <a:rPr lang="en-GB" sz="1700" i="1" smtClean="0">
                        <a:latin typeface="Cambria Math" panose="02040503050406030204" pitchFamily="18" charset="0"/>
                        <a:ea typeface="Cambria Math" panose="02040503050406030204" pitchFamily="18" charset="0"/>
                      </a:rPr>
                      <m:t>𝛿</m:t>
                    </m:r>
                    <m:r>
                      <a:rPr lang="en-GB" sz="1700" i="1" smtClean="0">
                        <a:latin typeface="Cambria Math" panose="02040503050406030204" pitchFamily="18" charset="0"/>
                        <a:ea typeface="Cambria Math" panose="02040503050406030204" pitchFamily="18" charset="0"/>
                      </a:rPr>
                      <m:t>∈</m:t>
                    </m:r>
                    <m:d>
                      <m:dPr>
                        <m:endChr m:val=""/>
                        <m:ctrlPr>
                          <a:rPr lang="en-GB" sz="1700" i="1" smtClean="0">
                            <a:latin typeface="Cambria Math" panose="02040503050406030204" pitchFamily="18" charset="0"/>
                            <a:ea typeface="Cambria Math" panose="02040503050406030204" pitchFamily="18" charset="0"/>
                          </a:rPr>
                        </m:ctrlPr>
                      </m:dPr>
                      <m:e>
                        <m:r>
                          <a:rPr lang="en-GB" sz="1700" b="0" i="1" smtClean="0">
                            <a:latin typeface="Cambria Math" panose="02040503050406030204" pitchFamily="18" charset="0"/>
                            <a:ea typeface="Cambria Math" panose="02040503050406030204" pitchFamily="18" charset="0"/>
                          </a:rPr>
                          <m:t>0,</m:t>
                        </m:r>
                        <m:d>
                          <m:dPr>
                            <m:begChr m:val=""/>
                            <m:endChr m:val="]"/>
                            <m:ctrlPr>
                              <a:rPr lang="en-GB" sz="1700" b="0" i="1" smtClean="0">
                                <a:latin typeface="Cambria Math" panose="02040503050406030204" pitchFamily="18" charset="0"/>
                                <a:ea typeface="Cambria Math" panose="02040503050406030204" pitchFamily="18" charset="0"/>
                              </a:rPr>
                            </m:ctrlPr>
                          </m:dPr>
                          <m:e>
                            <m:r>
                              <a:rPr lang="en-GB" sz="1700" b="0" i="1" smtClean="0">
                                <a:latin typeface="Cambria Math" panose="02040503050406030204" pitchFamily="18" charset="0"/>
                                <a:ea typeface="Cambria Math" panose="02040503050406030204" pitchFamily="18" charset="0"/>
                              </a:rPr>
                              <m:t>1</m:t>
                            </m:r>
                          </m:e>
                        </m:d>
                      </m:e>
                    </m:d>
                  </m:oMath>
                </a14:m>
                <a:r>
                  <a:rPr lang="en-GB" sz="1700" i="1" dirty="0"/>
                  <a:t> such that</a:t>
                </a:r>
              </a:p>
              <a:p>
                <a:pPr marL="0" indent="0">
                  <a:buClr>
                    <a:srgbClr val="F47920"/>
                  </a:buClr>
                  <a:buNone/>
                </a:pPr>
                <a14:m>
                  <m:oMathPara xmlns:m="http://schemas.openxmlformats.org/officeDocument/2006/math">
                    <m:oMathParaPr>
                      <m:jc m:val="centerGroup"/>
                    </m:oMathParaPr>
                    <m:oMath xmlns:m="http://schemas.openxmlformats.org/officeDocument/2006/math">
                      <m:borderBox>
                        <m:borderBoxPr>
                          <m:ctrlPr>
                            <a:rPr lang="en-GB" sz="1700" i="1" smtClean="0">
                              <a:latin typeface="Cambria Math" panose="02040503050406030204" pitchFamily="18" charset="0"/>
                            </a:rPr>
                          </m:ctrlPr>
                        </m:borderBoxPr>
                        <m:e>
                          <m:r>
                            <a:rPr lang="en-GB" sz="1700" i="1" smtClean="0">
                              <a:latin typeface="Cambria Math" panose="02040503050406030204" pitchFamily="18" charset="0"/>
                              <a:ea typeface="Cambria Math" panose="02040503050406030204" pitchFamily="18" charset="0"/>
                            </a:rPr>
                            <m:t>𝛾</m:t>
                          </m:r>
                          <m:r>
                            <a:rPr lang="en-GB" sz="1700" b="0" i="1" smtClean="0">
                              <a:latin typeface="Cambria Math" panose="02040503050406030204" pitchFamily="18" charset="0"/>
                              <a:ea typeface="Cambria Math" panose="02040503050406030204" pitchFamily="18" charset="0"/>
                            </a:rPr>
                            <m:t>=</m:t>
                          </m:r>
                          <m:f>
                            <m:fPr>
                              <m:ctrlPr>
                                <a:rPr lang="en-GB" sz="1700" b="0" i="1" smtClean="0">
                                  <a:latin typeface="Cambria Math" panose="02040503050406030204" pitchFamily="18" charset="0"/>
                                  <a:ea typeface="Cambria Math" panose="02040503050406030204" pitchFamily="18" charset="0"/>
                                </a:rPr>
                              </m:ctrlPr>
                            </m:fPr>
                            <m:num>
                              <m:r>
                                <a:rPr lang="en-GB" sz="1700" b="0" i="1" smtClean="0">
                                  <a:latin typeface="Cambria Math" panose="02040503050406030204" pitchFamily="18" charset="0"/>
                                  <a:ea typeface="Cambria Math" panose="02040503050406030204" pitchFamily="18" charset="0"/>
                                </a:rPr>
                                <m:t>56</m:t>
                              </m:r>
                              <m:r>
                                <a:rPr lang="en-GB" sz="1700" b="0" i="1" smtClean="0">
                                  <a:solidFill>
                                    <a:srgbClr val="F47920"/>
                                  </a:solidFill>
                                  <a:latin typeface="Cambria Math" panose="02040503050406030204" pitchFamily="18" charset="0"/>
                                  <a:ea typeface="Cambria Math" panose="02040503050406030204" pitchFamily="18" charset="0"/>
                                </a:rPr>
                                <m:t>𝑑</m:t>
                              </m:r>
                              <m:r>
                                <a:rPr lang="en-GB" sz="1700" b="0" i="1" smtClean="0">
                                  <a:latin typeface="Cambria Math" panose="02040503050406030204" pitchFamily="18" charset="0"/>
                                  <a:ea typeface="Cambria Math" panose="02040503050406030204" pitchFamily="18" charset="0"/>
                                </a:rPr>
                                <m:t>𝑘</m:t>
                              </m:r>
                              <m:func>
                                <m:funcPr>
                                  <m:ctrlPr>
                                    <a:rPr lang="en-GB" sz="1700" b="0" i="1" smtClean="0">
                                      <a:latin typeface="Cambria Math" panose="02040503050406030204" pitchFamily="18" charset="0"/>
                                      <a:ea typeface="Cambria Math" panose="02040503050406030204" pitchFamily="18" charset="0"/>
                                    </a:rPr>
                                  </m:ctrlPr>
                                </m:funcPr>
                                <m:fName>
                                  <m:r>
                                    <m:rPr>
                                      <m:sty m:val="p"/>
                                    </m:rPr>
                                    <a:rPr lang="en-GB" sz="1700" b="0" i="0" smtClean="0">
                                      <a:latin typeface="Cambria Math" panose="02040503050406030204" pitchFamily="18" charset="0"/>
                                      <a:ea typeface="Cambria Math" panose="02040503050406030204" pitchFamily="18" charset="0"/>
                                    </a:rPr>
                                    <m:t>log</m:t>
                                  </m:r>
                                </m:fName>
                                <m:e>
                                  <m:d>
                                    <m:dPr>
                                      <m:ctrlPr>
                                        <a:rPr lang="en-GB" sz="1700" b="0" i="1" smtClean="0">
                                          <a:latin typeface="Cambria Math" panose="02040503050406030204" pitchFamily="18" charset="0"/>
                                          <a:ea typeface="Cambria Math" panose="02040503050406030204" pitchFamily="18" charset="0"/>
                                        </a:rPr>
                                      </m:ctrlPr>
                                    </m:dPr>
                                    <m:e>
                                      <m:r>
                                        <a:rPr lang="en-GB" sz="1700" b="0" i="1" smtClean="0">
                                          <a:latin typeface="Cambria Math" panose="02040503050406030204" pitchFamily="18" charset="0"/>
                                          <a:ea typeface="Cambria Math" panose="02040503050406030204" pitchFamily="18" charset="0"/>
                                        </a:rPr>
                                        <m:t>1/</m:t>
                                      </m:r>
                                      <m:r>
                                        <a:rPr lang="en-GB" sz="1700" b="0" i="1" smtClean="0">
                                          <a:latin typeface="Cambria Math" panose="02040503050406030204" pitchFamily="18" charset="0"/>
                                          <a:ea typeface="Cambria Math" panose="02040503050406030204" pitchFamily="18" charset="0"/>
                                        </a:rPr>
                                        <m:t>𝛿</m:t>
                                      </m:r>
                                    </m:e>
                                  </m:d>
                                  <m:func>
                                    <m:funcPr>
                                      <m:ctrlPr>
                                        <a:rPr lang="en-GB" sz="1700" b="0" i="1" smtClean="0">
                                          <a:latin typeface="Cambria Math" panose="02040503050406030204" pitchFamily="18" charset="0"/>
                                          <a:ea typeface="Cambria Math" panose="02040503050406030204" pitchFamily="18" charset="0"/>
                                        </a:rPr>
                                      </m:ctrlPr>
                                    </m:funcPr>
                                    <m:fName>
                                      <m:r>
                                        <m:rPr>
                                          <m:sty m:val="p"/>
                                        </m:rPr>
                                        <a:rPr lang="en-GB" sz="1700" b="0" i="0" smtClean="0">
                                          <a:latin typeface="Cambria Math" panose="02040503050406030204" pitchFamily="18" charset="0"/>
                                          <a:ea typeface="Cambria Math" panose="02040503050406030204" pitchFamily="18" charset="0"/>
                                        </a:rPr>
                                        <m:t>log</m:t>
                                      </m:r>
                                    </m:fName>
                                    <m:e>
                                      <m:d>
                                        <m:dPr>
                                          <m:ctrlPr>
                                            <a:rPr lang="en-GB" sz="1700" b="0" i="1" smtClean="0">
                                              <a:latin typeface="Cambria Math" panose="02040503050406030204" pitchFamily="18" charset="0"/>
                                              <a:ea typeface="Cambria Math" panose="02040503050406030204" pitchFamily="18" charset="0"/>
                                            </a:rPr>
                                          </m:ctrlPr>
                                        </m:dPr>
                                        <m:e>
                                          <m:r>
                                            <a:rPr lang="en-GB" sz="1700" b="0" i="1" smtClean="0">
                                              <a:latin typeface="Cambria Math" panose="02040503050406030204" pitchFamily="18" charset="0"/>
                                              <a:ea typeface="Cambria Math" panose="02040503050406030204" pitchFamily="18" charset="0"/>
                                            </a:rPr>
                                            <m:t>2</m:t>
                                          </m:r>
                                          <m:r>
                                            <a:rPr lang="en-GB" sz="1700" b="0" i="1" smtClean="0">
                                              <a:solidFill>
                                                <a:srgbClr val="F47920"/>
                                              </a:solidFill>
                                              <a:latin typeface="Cambria Math" panose="02040503050406030204" pitchFamily="18" charset="0"/>
                                              <a:ea typeface="Cambria Math" panose="02040503050406030204" pitchFamily="18" charset="0"/>
                                            </a:rPr>
                                            <m:t>𝑡</m:t>
                                          </m:r>
                                          <m:r>
                                            <a:rPr lang="en-GB" sz="1700" b="0" i="1" smtClean="0">
                                              <a:latin typeface="Cambria Math" panose="02040503050406030204" pitchFamily="18" charset="0"/>
                                              <a:ea typeface="Cambria Math" panose="02040503050406030204" pitchFamily="18" charset="0"/>
                                            </a:rPr>
                                            <m:t>/</m:t>
                                          </m:r>
                                          <m:r>
                                            <a:rPr lang="en-GB" sz="1700" b="0" i="1" smtClean="0">
                                              <a:latin typeface="Cambria Math" panose="02040503050406030204" pitchFamily="18" charset="0"/>
                                              <a:ea typeface="Cambria Math" panose="02040503050406030204" pitchFamily="18" charset="0"/>
                                            </a:rPr>
                                            <m:t>𝛿</m:t>
                                          </m:r>
                                        </m:e>
                                      </m:d>
                                    </m:e>
                                  </m:func>
                                </m:e>
                              </m:func>
                            </m:num>
                            <m:den>
                              <m:d>
                                <m:dPr>
                                  <m:ctrlPr>
                                    <a:rPr lang="en-GB" sz="1700" b="0" i="1" smtClean="0">
                                      <a:latin typeface="Cambria Math" panose="02040503050406030204" pitchFamily="18" charset="0"/>
                                      <a:ea typeface="Cambria Math" panose="02040503050406030204" pitchFamily="18" charset="0"/>
                                    </a:rPr>
                                  </m:ctrlPr>
                                </m:dPr>
                                <m:e>
                                  <m:r>
                                    <a:rPr lang="en-GB" sz="1700" b="0" i="1" smtClean="0">
                                      <a:solidFill>
                                        <a:srgbClr val="F47920"/>
                                      </a:solidFill>
                                      <a:latin typeface="Cambria Math" panose="02040503050406030204" pitchFamily="18" charset="0"/>
                                      <a:ea typeface="Cambria Math" panose="02040503050406030204" pitchFamily="18" charset="0"/>
                                    </a:rPr>
                                    <m:t>𝑛</m:t>
                                  </m:r>
                                  <m:r>
                                    <a:rPr lang="en-GB" sz="1700" b="0" i="1" smtClean="0">
                                      <a:solidFill>
                                        <a:srgbClr val="F47920"/>
                                      </a:solidFill>
                                      <a:latin typeface="Cambria Math" panose="02040503050406030204" pitchFamily="18" charset="0"/>
                                      <a:ea typeface="Cambria Math" panose="02040503050406030204" pitchFamily="18" charset="0"/>
                                    </a:rPr>
                                    <m:t>−1</m:t>
                                  </m:r>
                                </m:e>
                              </m:d>
                              <m:sSup>
                                <m:sSupPr>
                                  <m:ctrlPr>
                                    <a:rPr lang="en-GB" sz="1700" b="0" i="1" smtClean="0">
                                      <a:latin typeface="Cambria Math" panose="02040503050406030204" pitchFamily="18" charset="0"/>
                                      <a:ea typeface="Cambria Math" panose="02040503050406030204" pitchFamily="18" charset="0"/>
                                    </a:rPr>
                                  </m:ctrlPr>
                                </m:sSupPr>
                                <m:e>
                                  <m:r>
                                    <a:rPr lang="en-GB" sz="1700" b="0" i="1" smtClean="0">
                                      <a:latin typeface="Cambria Math" panose="02040503050406030204" pitchFamily="18" charset="0"/>
                                      <a:ea typeface="Cambria Math" panose="02040503050406030204" pitchFamily="18" charset="0"/>
                                    </a:rPr>
                                    <m:t>𝜀</m:t>
                                  </m:r>
                                </m:e>
                                <m:sup>
                                  <m:r>
                                    <a:rPr lang="en-GB" sz="1700" b="0" i="1" smtClean="0">
                                      <a:latin typeface="Cambria Math" panose="02040503050406030204" pitchFamily="18" charset="0"/>
                                      <a:ea typeface="Cambria Math" panose="02040503050406030204" pitchFamily="18" charset="0"/>
                                    </a:rPr>
                                    <m:t>2</m:t>
                                  </m:r>
                                </m:sup>
                              </m:sSup>
                            </m:den>
                          </m:f>
                          <m:r>
                            <a:rPr lang="en-GB" sz="1700" b="0" i="1" smtClean="0">
                              <a:latin typeface="Cambria Math" panose="02040503050406030204" pitchFamily="18" charset="0"/>
                              <a:ea typeface="Cambria Math" panose="02040503050406030204" pitchFamily="18" charset="0"/>
                            </a:rPr>
                            <m:t>&lt;1</m:t>
                          </m:r>
                        </m:e>
                      </m:borderBox>
                      <m:r>
                        <a:rPr lang="en-GB" sz="1700" b="0" i="1" smtClean="0">
                          <a:latin typeface="Cambria Math" panose="02040503050406030204" pitchFamily="18" charset="0"/>
                        </a:rPr>
                        <m:t> .</m:t>
                      </m:r>
                    </m:oMath>
                  </m:oMathPara>
                </a14:m>
                <a:endParaRPr lang="en-GB" sz="1700" i="1" dirty="0"/>
              </a:p>
            </p:txBody>
          </p:sp>
        </mc:Choice>
        <mc:Fallback xmlns="">
          <p:sp>
            <p:nvSpPr>
              <p:cNvPr id="6" name="Text Placeholder 3"/>
              <p:cNvSpPr>
                <a:spLocks noGrp="1" noRot="1" noChangeAspect="1" noMove="1" noResize="1" noEditPoints="1" noAdjustHandles="1" noChangeArrowheads="1" noChangeShapeType="1" noTextEdit="1"/>
              </p:cNvSpPr>
              <p:nvPr>
                <p:ph type="body" sz="quarter" idx="4294967295"/>
              </p:nvPr>
            </p:nvSpPr>
            <p:spPr>
              <a:xfrm>
                <a:off x="884241" y="1763577"/>
                <a:ext cx="6110339" cy="2749156"/>
              </a:xfrm>
              <a:prstGeom prst="rect">
                <a:avLst/>
              </a:prstGeom>
              <a:blipFill>
                <a:blip r:embed="rId3"/>
                <a:stretch>
                  <a:fillRect l="-499" t="-1552" r="-699"/>
                </a:stretch>
              </a:blipFill>
            </p:spPr>
            <p:txBody>
              <a:bodyPr/>
              <a:lstStyle/>
              <a:p>
                <a:r>
                  <a:rPr lang="en-GB">
                    <a:noFill/>
                  </a:rPr>
                  <a:t> </a:t>
                </a:r>
              </a:p>
            </p:txBody>
          </p:sp>
        </mc:Fallback>
      </mc:AlternateContent>
      <p:sp>
        <p:nvSpPr>
          <p:cNvPr id="7" name="Text Placeholder 4"/>
          <p:cNvSpPr>
            <a:spLocks noGrp="1"/>
          </p:cNvSpPr>
          <p:nvPr>
            <p:ph type="body" sz="quarter" idx="4294967295"/>
          </p:nvPr>
        </p:nvSpPr>
        <p:spPr>
          <a:xfrm>
            <a:off x="884242" y="1215700"/>
            <a:ext cx="6029514" cy="380867"/>
          </a:xfrm>
          <a:prstGeom prst="rect">
            <a:avLst/>
          </a:prstGeom>
        </p:spPr>
        <p:txBody>
          <a:bodyPr>
            <a:noAutofit/>
          </a:bodyPr>
          <a:lstStyle/>
          <a:p>
            <a:pPr marL="0" indent="0">
              <a:buNone/>
            </a:pPr>
            <a:r>
              <a:rPr lang="en-US" sz="2400" b="1" dirty="0">
                <a:solidFill>
                  <a:srgbClr val="F47920"/>
                </a:solidFill>
              </a:rPr>
              <a:t>Privacy Analysis</a:t>
            </a:r>
            <a:r>
              <a:rPr lang="en-US" sz="2400" dirty="0">
                <a:latin typeface="+mn-lt"/>
              </a:rPr>
              <a:t> of Modified Protocol</a:t>
            </a:r>
          </a:p>
          <a:p>
            <a:endParaRPr lang="en-US" dirty="0">
              <a:solidFill>
                <a:srgbClr val="00B2DD"/>
              </a:solidFill>
              <a:latin typeface="+mn-lt"/>
            </a:endParaRPr>
          </a:p>
        </p:txBody>
      </p:sp>
    </p:spTree>
    <p:extLst>
      <p:ext uri="{BB962C8B-B14F-4D97-AF65-F5344CB8AC3E}">
        <p14:creationId xmlns:p14="http://schemas.microsoft.com/office/powerpoint/2010/main" val="386835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 Placeholder 3"/>
              <p:cNvSpPr>
                <a:spLocks noGrp="1"/>
              </p:cNvSpPr>
              <p:nvPr>
                <p:ph type="body" sz="quarter" idx="4294967295"/>
              </p:nvPr>
            </p:nvSpPr>
            <p:spPr>
              <a:xfrm>
                <a:off x="884241" y="1763577"/>
                <a:ext cx="6110339" cy="2749156"/>
              </a:xfrm>
              <a:prstGeom prst="rect">
                <a:avLst/>
              </a:prstGeom>
            </p:spPr>
            <p:txBody>
              <a:bodyPr/>
              <a:lstStyle/>
              <a:p>
                <a:pPr>
                  <a:buClr>
                    <a:srgbClr val="F47920"/>
                  </a:buClr>
                </a:pPr>
                <a:r>
                  <a:rPr lang="en-GB" sz="1800" b="1" i="1" dirty="0">
                    <a:solidFill>
                      <a:srgbClr val="F47920"/>
                    </a:solidFill>
                  </a:rPr>
                  <a:t>Theorem (Dwork et al.):</a:t>
                </a:r>
                <a:r>
                  <a:rPr lang="en-GB" sz="1800" i="1" dirty="0"/>
                  <a:t> For all </a:t>
                </a:r>
                <a14:m>
                  <m:oMath xmlns:m="http://schemas.openxmlformats.org/officeDocument/2006/math">
                    <m:sSup>
                      <m:sSupPr>
                        <m:ctrlPr>
                          <a:rPr lang="en-GB" sz="1800" i="1" smtClean="0">
                            <a:latin typeface="Cambria Math" panose="02040503050406030204" pitchFamily="18" charset="0"/>
                          </a:rPr>
                        </m:ctrlPr>
                      </m:sSupPr>
                      <m:e>
                        <m:r>
                          <a:rPr lang="en-GB" sz="1800" i="1" smtClean="0">
                            <a:latin typeface="Cambria Math" panose="02040503050406030204" pitchFamily="18" charset="0"/>
                            <a:ea typeface="Cambria Math" panose="02040503050406030204" pitchFamily="18" charset="0"/>
                          </a:rPr>
                          <m:t>𝜀</m:t>
                        </m:r>
                      </m:e>
                      <m:sup>
                        <m:r>
                          <a:rPr lang="en-GB" sz="1800" b="0" i="1" smtClean="0">
                            <a:latin typeface="Cambria Math" panose="02040503050406030204" pitchFamily="18" charset="0"/>
                          </a:rPr>
                          <m:t>′</m:t>
                        </m:r>
                      </m:sup>
                    </m:sSup>
                    <m:r>
                      <a:rPr lang="en-GB" sz="1800" b="0" i="1" smtClean="0">
                        <a:latin typeface="Cambria Math" panose="02040503050406030204" pitchFamily="18" charset="0"/>
                      </a:rPr>
                      <m:t>,</m:t>
                    </m:r>
                    <m:sSup>
                      <m:sSupPr>
                        <m:ctrlPr>
                          <a:rPr lang="en-GB" sz="1800" i="1" dirty="0" smtClean="0">
                            <a:latin typeface="Cambria Math" panose="02040503050406030204" pitchFamily="18" charset="0"/>
                          </a:rPr>
                        </m:ctrlPr>
                      </m:sSupPr>
                      <m:e>
                        <m:r>
                          <a:rPr lang="en-GB" sz="1800" i="1" dirty="0" smtClean="0">
                            <a:latin typeface="Cambria Math" panose="02040503050406030204" pitchFamily="18" charset="0"/>
                            <a:ea typeface="Cambria Math" panose="02040503050406030204" pitchFamily="18" charset="0"/>
                          </a:rPr>
                          <m:t>𝛿</m:t>
                        </m:r>
                      </m:e>
                      <m:sup>
                        <m:r>
                          <a:rPr lang="en-GB" sz="1800" b="0" i="1" dirty="0" smtClean="0">
                            <a:latin typeface="Cambria Math" panose="02040503050406030204" pitchFamily="18" charset="0"/>
                          </a:rPr>
                          <m:t>′</m:t>
                        </m:r>
                      </m:sup>
                    </m:sSup>
                    <m:r>
                      <a:rPr lang="en-GB" sz="1800" b="0" i="1" dirty="0" smtClean="0">
                        <a:latin typeface="Cambria Math" panose="02040503050406030204" pitchFamily="18" charset="0"/>
                      </a:rPr>
                      <m:t>,</m:t>
                    </m:r>
                    <m:r>
                      <a:rPr lang="en-GB" sz="1800" i="1" dirty="0" smtClean="0">
                        <a:latin typeface="Cambria Math" panose="02040503050406030204" pitchFamily="18" charset="0"/>
                        <a:ea typeface="Cambria Math" panose="02040503050406030204" pitchFamily="18" charset="0"/>
                      </a:rPr>
                      <m:t>𝛿</m:t>
                    </m:r>
                    <m:r>
                      <a:rPr lang="en-GB" sz="1800" i="1" dirty="0" smtClean="0">
                        <a:latin typeface="Cambria Math" panose="02040503050406030204" pitchFamily="18" charset="0"/>
                        <a:ea typeface="Cambria Math" panose="02040503050406030204" pitchFamily="18" charset="0"/>
                      </a:rPr>
                      <m:t>≥0,</m:t>
                    </m:r>
                  </m:oMath>
                </a14:m>
                <a:r>
                  <a:rPr lang="en-GB" sz="1800" i="1" dirty="0"/>
                  <a:t> the class of </a:t>
                </a:r>
                <a14:m>
                  <m:oMath xmlns:m="http://schemas.openxmlformats.org/officeDocument/2006/math">
                    <m:d>
                      <m:dPr>
                        <m:ctrlPr>
                          <a:rPr lang="en-GB" sz="1800" i="1">
                            <a:latin typeface="Cambria Math" panose="02040503050406030204" pitchFamily="18" charset="0"/>
                          </a:rPr>
                        </m:ctrlPr>
                      </m:dPr>
                      <m:e>
                        <m:sSup>
                          <m:sSupPr>
                            <m:ctrlPr>
                              <a:rPr lang="en-GB" sz="1800" i="1">
                                <a:latin typeface="Cambria Math" panose="02040503050406030204" pitchFamily="18" charset="0"/>
                              </a:rPr>
                            </m:ctrlPr>
                          </m:sSupPr>
                          <m:e>
                            <m:r>
                              <a:rPr lang="en-GB" sz="1800" i="1">
                                <a:latin typeface="Cambria Math" panose="02040503050406030204" pitchFamily="18" charset="0"/>
                                <a:ea typeface="Cambria Math" panose="02040503050406030204" pitchFamily="18" charset="0"/>
                              </a:rPr>
                              <m:t>𝜀</m:t>
                            </m:r>
                          </m:e>
                          <m:sup>
                            <m:r>
                              <a:rPr lang="en-GB" sz="1800" i="1">
                                <a:latin typeface="Cambria Math" panose="02040503050406030204" pitchFamily="18" charset="0"/>
                              </a:rPr>
                              <m:t>′</m:t>
                            </m:r>
                          </m:sup>
                        </m:sSup>
                        <m:r>
                          <a:rPr lang="en-GB" sz="1800" i="1">
                            <a:latin typeface="Cambria Math" panose="02040503050406030204" pitchFamily="18" charset="0"/>
                            <a:ea typeface="Cambria Math" panose="02040503050406030204" pitchFamily="18" charset="0"/>
                          </a:rPr>
                          <m:t>,</m:t>
                        </m:r>
                        <m:sSup>
                          <m:sSupPr>
                            <m:ctrlPr>
                              <a:rPr lang="en-GB" sz="1800" i="1">
                                <a:latin typeface="Cambria Math" panose="02040503050406030204" pitchFamily="18" charset="0"/>
                              </a:rPr>
                            </m:ctrlPr>
                          </m:sSupPr>
                          <m:e>
                            <m:r>
                              <a:rPr lang="en-GB" sz="1800" i="1" smtClean="0">
                                <a:latin typeface="Cambria Math" panose="02040503050406030204" pitchFamily="18" charset="0"/>
                                <a:ea typeface="Cambria Math" panose="02040503050406030204" pitchFamily="18" charset="0"/>
                              </a:rPr>
                              <m:t>𝛿</m:t>
                            </m:r>
                          </m:e>
                          <m:sup>
                            <m:r>
                              <a:rPr lang="en-GB" sz="1800" i="1">
                                <a:latin typeface="Cambria Math" panose="02040503050406030204" pitchFamily="18" charset="0"/>
                              </a:rPr>
                              <m:t>′</m:t>
                            </m:r>
                          </m:sup>
                        </m:sSup>
                      </m:e>
                    </m:d>
                  </m:oMath>
                </a14:m>
                <a:r>
                  <a:rPr lang="en-GB" sz="1800" i="1" dirty="0"/>
                  <a:t>-DP mechanisms satisfies </a:t>
                </a:r>
                <a14:m>
                  <m:oMath xmlns:m="http://schemas.openxmlformats.org/officeDocument/2006/math">
                    <m:d>
                      <m:dPr>
                        <m:ctrlPr>
                          <a:rPr lang="en-GB" sz="1800" i="1" smtClean="0">
                            <a:latin typeface="Cambria Math" panose="02040503050406030204" pitchFamily="18" charset="0"/>
                          </a:rPr>
                        </m:ctrlPr>
                      </m:dPr>
                      <m:e>
                        <m:sSup>
                          <m:sSupPr>
                            <m:ctrlPr>
                              <a:rPr lang="en-GB" sz="1800" i="1">
                                <a:latin typeface="Cambria Math" panose="02040503050406030204" pitchFamily="18" charset="0"/>
                              </a:rPr>
                            </m:ctrlPr>
                          </m:sSupPr>
                          <m:e>
                            <m:r>
                              <a:rPr lang="en-GB" sz="1800" i="1">
                                <a:latin typeface="Cambria Math" panose="02040503050406030204" pitchFamily="18" charset="0"/>
                                <a:ea typeface="Cambria Math" panose="02040503050406030204" pitchFamily="18" charset="0"/>
                              </a:rPr>
                              <m:t>𝜀</m:t>
                            </m:r>
                          </m:e>
                          <m:sup>
                            <m:r>
                              <a:rPr lang="en-GB" sz="1800" i="1">
                                <a:latin typeface="Cambria Math" panose="02040503050406030204" pitchFamily="18" charset="0"/>
                              </a:rPr>
                              <m:t>′</m:t>
                            </m:r>
                          </m:sup>
                        </m:sSup>
                        <m:r>
                          <a:rPr lang="en-GB" sz="1800" i="1">
                            <a:latin typeface="Cambria Math" panose="02040503050406030204" pitchFamily="18" charset="0"/>
                            <a:ea typeface="Cambria Math" panose="02040503050406030204" pitchFamily="18" charset="0"/>
                          </a:rPr>
                          <m:t>,</m:t>
                        </m:r>
                        <m:sSup>
                          <m:sSupPr>
                            <m:ctrlPr>
                              <a:rPr lang="en-GB" sz="1800" i="1">
                                <a:latin typeface="Cambria Math" panose="02040503050406030204" pitchFamily="18" charset="0"/>
                              </a:rPr>
                            </m:ctrlPr>
                          </m:sSupPr>
                          <m:e>
                            <m:r>
                              <a:rPr lang="en-GB" sz="1800" b="0" i="1" smtClean="0">
                                <a:solidFill>
                                  <a:srgbClr val="F47920"/>
                                </a:solidFill>
                                <a:latin typeface="Cambria Math" panose="02040503050406030204" pitchFamily="18" charset="0"/>
                              </a:rPr>
                              <m:t>𝑟</m:t>
                            </m:r>
                            <m:r>
                              <a:rPr lang="en-GB" sz="1800" i="1">
                                <a:latin typeface="Cambria Math" panose="02040503050406030204" pitchFamily="18" charset="0"/>
                                <a:ea typeface="Cambria Math" panose="02040503050406030204" pitchFamily="18" charset="0"/>
                              </a:rPr>
                              <m:t>𝛿</m:t>
                            </m:r>
                          </m:e>
                          <m:sup>
                            <m:r>
                              <a:rPr lang="en-GB" sz="1800" i="1">
                                <a:latin typeface="Cambria Math" panose="02040503050406030204" pitchFamily="18" charset="0"/>
                              </a:rPr>
                              <m:t>′</m:t>
                            </m:r>
                          </m:sup>
                        </m:sSup>
                        <m:r>
                          <a:rPr lang="en-GB" sz="1800" b="0" i="1" smtClean="0">
                            <a:latin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𝛿</m:t>
                        </m:r>
                      </m:e>
                    </m:d>
                  </m:oMath>
                </a14:m>
                <a:r>
                  <a:rPr lang="en-GB" sz="1800" i="1" dirty="0"/>
                  <a:t>-DP under </a:t>
                </a:r>
                <a14:m>
                  <m:oMath xmlns:m="http://schemas.openxmlformats.org/officeDocument/2006/math">
                    <m:r>
                      <a:rPr lang="en-GB" sz="1800" b="0" i="1" smtClean="0">
                        <a:solidFill>
                          <a:srgbClr val="F47920"/>
                        </a:solidFill>
                        <a:latin typeface="Cambria Math" panose="02040503050406030204" pitchFamily="18" charset="0"/>
                      </a:rPr>
                      <m:t>𝑟</m:t>
                    </m:r>
                  </m:oMath>
                </a14:m>
                <a:r>
                  <a:rPr lang="en-GB" sz="1800" i="1" dirty="0"/>
                  <a:t>-fold adaptive composition for</a:t>
                </a:r>
              </a:p>
              <a:p>
                <a:pPr>
                  <a:buClr>
                    <a:srgbClr val="F47920"/>
                  </a:buClr>
                </a:pPr>
                <a:endParaRPr lang="en-GB" sz="1800" i="1" dirty="0"/>
              </a:p>
              <a:p>
                <a:pPr marL="0" indent="0">
                  <a:buClr>
                    <a:srgbClr val="F47920"/>
                  </a:buClr>
                  <a:buNone/>
                </a:pPr>
                <a14:m>
                  <m:oMathPara xmlns:m="http://schemas.openxmlformats.org/officeDocument/2006/math">
                    <m:oMathParaPr>
                      <m:jc m:val="centerGroup"/>
                    </m:oMathParaPr>
                    <m:oMath xmlns:m="http://schemas.openxmlformats.org/officeDocument/2006/math">
                      <m:borderBox>
                        <m:borderBoxPr>
                          <m:ctrlPr>
                            <a:rPr lang="en-GB" sz="1800" i="1" smtClean="0">
                              <a:latin typeface="Cambria Math" panose="02040503050406030204" pitchFamily="18" charset="0"/>
                            </a:rPr>
                          </m:ctrlPr>
                        </m:borderBoxPr>
                        <m:e>
                          <m:r>
                            <a:rPr lang="en-GB" sz="1800" i="1" smtClean="0">
                              <a:latin typeface="Cambria Math" panose="02040503050406030204" pitchFamily="18" charset="0"/>
                              <a:ea typeface="Cambria Math" panose="02040503050406030204" pitchFamily="18" charset="0"/>
                            </a:rPr>
                            <m:t>𝜀</m:t>
                          </m:r>
                          <m:r>
                            <a:rPr lang="en-GB" sz="1800" i="1">
                              <a:latin typeface="Cambria Math" panose="02040503050406030204" pitchFamily="18" charset="0"/>
                              <a:ea typeface="Cambria Math" panose="02040503050406030204" pitchFamily="18" charset="0"/>
                            </a:rPr>
                            <m:t>=</m:t>
                          </m:r>
                          <m:rad>
                            <m:radPr>
                              <m:degHide m:val="on"/>
                              <m:ctrlPr>
                                <a:rPr lang="en-GB" sz="180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2</m:t>
                              </m:r>
                              <m:r>
                                <a:rPr lang="en-GB" sz="1800" b="0" i="1" smtClean="0">
                                  <a:solidFill>
                                    <a:srgbClr val="F47920"/>
                                  </a:solidFill>
                                  <a:latin typeface="Cambria Math" panose="02040503050406030204" pitchFamily="18" charset="0"/>
                                  <a:ea typeface="Cambria Math" panose="02040503050406030204" pitchFamily="18" charset="0"/>
                                </a:rPr>
                                <m:t>𝑟</m:t>
                              </m:r>
                              <m:func>
                                <m:funcPr>
                                  <m:ctrlPr>
                                    <a:rPr lang="en-GB" sz="1800" b="0" i="1" smtClean="0">
                                      <a:latin typeface="Cambria Math" panose="02040503050406030204" pitchFamily="18" charset="0"/>
                                      <a:ea typeface="Cambria Math" panose="02040503050406030204" pitchFamily="18" charset="0"/>
                                    </a:rPr>
                                  </m:ctrlPr>
                                </m:funcPr>
                                <m:fName>
                                  <m:r>
                                    <m:rPr>
                                      <m:sty m:val="p"/>
                                    </m:rPr>
                                    <a:rPr lang="en-GB" sz="1800" b="0" i="0" smtClean="0">
                                      <a:latin typeface="Cambria Math" panose="02040503050406030204" pitchFamily="18" charset="0"/>
                                      <a:ea typeface="Cambria Math" panose="02040503050406030204" pitchFamily="18" charset="0"/>
                                    </a:rPr>
                                    <m:t>log</m:t>
                                  </m:r>
                                </m:fName>
                                <m:e>
                                  <m:d>
                                    <m:dPr>
                                      <m:ctrlPr>
                                        <a:rPr lang="en-GB" sz="1800" b="0" i="1" smtClean="0">
                                          <a:latin typeface="Cambria Math" panose="02040503050406030204" pitchFamily="18" charset="0"/>
                                          <a:ea typeface="Cambria Math" panose="02040503050406030204" pitchFamily="18" charset="0"/>
                                        </a:rPr>
                                      </m:ctrlPr>
                                    </m:dPr>
                                    <m:e>
                                      <m:r>
                                        <a:rPr lang="en-GB" sz="1800" b="0" i="1" smtClean="0">
                                          <a:latin typeface="Cambria Math" panose="02040503050406030204" pitchFamily="18" charset="0"/>
                                          <a:ea typeface="Cambria Math" panose="02040503050406030204" pitchFamily="18" charset="0"/>
                                        </a:rPr>
                                        <m:t>1/</m:t>
                                      </m:r>
                                      <m:r>
                                        <a:rPr lang="en-GB" sz="1800" b="0" i="1" smtClean="0">
                                          <a:latin typeface="Cambria Math" panose="02040503050406030204" pitchFamily="18" charset="0"/>
                                          <a:ea typeface="Cambria Math" panose="02040503050406030204" pitchFamily="18" charset="0"/>
                                        </a:rPr>
                                        <m:t>𝛿</m:t>
                                      </m:r>
                                    </m:e>
                                  </m:d>
                                </m:e>
                              </m:func>
                            </m:e>
                          </m:rad>
                          <m:sSup>
                            <m:sSupPr>
                              <m:ctrlPr>
                                <a:rPr lang="en-GB" sz="1800" i="1" smtClean="0">
                                  <a:latin typeface="Cambria Math" panose="02040503050406030204" pitchFamily="18" charset="0"/>
                                  <a:ea typeface="Cambria Math" panose="02040503050406030204" pitchFamily="18" charset="0"/>
                                </a:rPr>
                              </m:ctrlPr>
                            </m:sSupPr>
                            <m:e>
                              <m:r>
                                <a:rPr lang="en-GB" sz="1800" i="1" smtClean="0">
                                  <a:latin typeface="Cambria Math" panose="02040503050406030204" pitchFamily="18" charset="0"/>
                                  <a:ea typeface="Cambria Math" panose="02040503050406030204" pitchFamily="18" charset="0"/>
                                </a:rPr>
                                <m:t>𝜀</m:t>
                              </m:r>
                            </m:e>
                            <m:sup>
                              <m:r>
                                <a:rPr lang="en-GB" sz="1800" b="0" i="1" smtClean="0">
                                  <a:latin typeface="Cambria Math" panose="02040503050406030204" pitchFamily="18" charset="0"/>
                                  <a:ea typeface="Cambria Math" panose="02040503050406030204" pitchFamily="18" charset="0"/>
                                </a:rPr>
                                <m:t>′</m:t>
                              </m:r>
                            </m:sup>
                          </m:sSup>
                          <m:r>
                            <a:rPr lang="en-GB" sz="1800" b="0" i="1" smtClean="0">
                              <a:latin typeface="Cambria Math" panose="02040503050406030204" pitchFamily="18" charset="0"/>
                              <a:ea typeface="Cambria Math" panose="02040503050406030204" pitchFamily="18" charset="0"/>
                            </a:rPr>
                            <m:t>+</m:t>
                          </m:r>
                          <m:r>
                            <a:rPr lang="en-GB" sz="1800" b="0" i="1" smtClean="0">
                              <a:solidFill>
                                <a:srgbClr val="F47920"/>
                              </a:solidFill>
                              <a:latin typeface="Cambria Math" panose="02040503050406030204" pitchFamily="18" charset="0"/>
                              <a:ea typeface="Cambria Math" panose="02040503050406030204" pitchFamily="18" charset="0"/>
                            </a:rPr>
                            <m:t>𝑟</m:t>
                          </m:r>
                          <m:sSup>
                            <m:sSupPr>
                              <m:ctrlPr>
                                <a:rPr lang="en-GB" sz="1800" b="0" i="1" smtClean="0">
                                  <a:latin typeface="Cambria Math" panose="02040503050406030204" pitchFamily="18" charset="0"/>
                                  <a:ea typeface="Cambria Math" panose="02040503050406030204" pitchFamily="18" charset="0"/>
                                </a:rPr>
                              </m:ctrlPr>
                            </m:sSupPr>
                            <m:e>
                              <m:r>
                                <a:rPr lang="en-GB" sz="1800" b="0" i="1" smtClean="0">
                                  <a:latin typeface="Cambria Math" panose="02040503050406030204" pitchFamily="18" charset="0"/>
                                  <a:ea typeface="Cambria Math" panose="02040503050406030204" pitchFamily="18" charset="0"/>
                                </a:rPr>
                                <m:t>𝜀</m:t>
                              </m:r>
                            </m:e>
                            <m:sup>
                              <m:r>
                                <a:rPr lang="en-GB" sz="1800" b="0" i="1" smtClean="0">
                                  <a:latin typeface="Cambria Math" panose="02040503050406030204" pitchFamily="18" charset="0"/>
                                  <a:ea typeface="Cambria Math" panose="02040503050406030204" pitchFamily="18" charset="0"/>
                                </a:rPr>
                                <m:t>′</m:t>
                              </m:r>
                            </m:sup>
                          </m:sSup>
                          <m:d>
                            <m:dPr>
                              <m:ctrlPr>
                                <a:rPr lang="en-GB" sz="1800" b="0" i="1" smtClean="0">
                                  <a:latin typeface="Cambria Math" panose="02040503050406030204" pitchFamily="18" charset="0"/>
                                  <a:ea typeface="Cambria Math" panose="02040503050406030204" pitchFamily="18" charset="0"/>
                                </a:rPr>
                              </m:ctrlPr>
                            </m:dPr>
                            <m:e>
                              <m:sSup>
                                <m:sSupPr>
                                  <m:ctrlPr>
                                    <a:rPr lang="en-GB" sz="1800" b="0" i="1" smtClean="0">
                                      <a:latin typeface="Cambria Math" panose="02040503050406030204" pitchFamily="18" charset="0"/>
                                      <a:ea typeface="Cambria Math" panose="02040503050406030204" pitchFamily="18" charset="0"/>
                                    </a:rPr>
                                  </m:ctrlPr>
                                </m:sSupPr>
                                <m:e>
                                  <m:r>
                                    <a:rPr lang="en-GB" sz="1800" b="0" i="1" smtClean="0">
                                      <a:latin typeface="Cambria Math" panose="02040503050406030204" pitchFamily="18" charset="0"/>
                                      <a:ea typeface="Cambria Math" panose="02040503050406030204" pitchFamily="18" charset="0"/>
                                    </a:rPr>
                                    <m:t>𝑒</m:t>
                                  </m:r>
                                </m:e>
                                <m:sup>
                                  <m:sSup>
                                    <m:sSupPr>
                                      <m:ctrlPr>
                                        <a:rPr lang="en-GB" sz="1800" b="0" i="1" smtClean="0">
                                          <a:latin typeface="Cambria Math" panose="02040503050406030204" pitchFamily="18" charset="0"/>
                                          <a:ea typeface="Cambria Math" panose="02040503050406030204" pitchFamily="18" charset="0"/>
                                        </a:rPr>
                                      </m:ctrlPr>
                                    </m:sSupPr>
                                    <m:e>
                                      <m:r>
                                        <a:rPr lang="en-GB" sz="1800" b="0" i="1" smtClean="0">
                                          <a:latin typeface="Cambria Math" panose="02040503050406030204" pitchFamily="18" charset="0"/>
                                          <a:ea typeface="Cambria Math" panose="02040503050406030204" pitchFamily="18" charset="0"/>
                                        </a:rPr>
                                        <m:t>𝜀</m:t>
                                      </m:r>
                                    </m:e>
                                    <m:sup>
                                      <m:r>
                                        <a:rPr lang="en-GB" sz="1800" b="0" i="1" smtClean="0">
                                          <a:latin typeface="Cambria Math" panose="02040503050406030204" pitchFamily="18" charset="0"/>
                                          <a:ea typeface="Cambria Math" panose="02040503050406030204" pitchFamily="18" charset="0"/>
                                        </a:rPr>
                                        <m:t>′</m:t>
                                      </m:r>
                                    </m:sup>
                                  </m:sSup>
                                </m:sup>
                              </m:sSup>
                              <m:r>
                                <a:rPr lang="en-GB" sz="1800" b="0" i="1" smtClean="0">
                                  <a:latin typeface="Cambria Math" panose="02040503050406030204" pitchFamily="18" charset="0"/>
                                  <a:ea typeface="Cambria Math" panose="02040503050406030204" pitchFamily="18" charset="0"/>
                                </a:rPr>
                                <m:t>−1</m:t>
                              </m:r>
                            </m:e>
                          </m:d>
                        </m:e>
                      </m:borderBox>
                      <m:r>
                        <a:rPr lang="en-GB" sz="1800" i="1">
                          <a:latin typeface="Cambria Math" panose="02040503050406030204" pitchFamily="18" charset="0"/>
                        </a:rPr>
                        <m:t> .</m:t>
                      </m:r>
                    </m:oMath>
                  </m:oMathPara>
                </a14:m>
                <a:endParaRPr lang="en-GB" sz="1800" i="1" dirty="0"/>
              </a:p>
              <a:p>
                <a:pPr marL="0" indent="0">
                  <a:buClr>
                    <a:srgbClr val="F47920"/>
                  </a:buClr>
                  <a:buNone/>
                </a:pPr>
                <a:endParaRPr lang="en-GB" sz="1800" i="1" dirty="0"/>
              </a:p>
            </p:txBody>
          </p:sp>
        </mc:Choice>
        <mc:Fallback xmlns="">
          <p:sp>
            <p:nvSpPr>
              <p:cNvPr id="6" name="Text Placeholder 3"/>
              <p:cNvSpPr>
                <a:spLocks noGrp="1" noRot="1" noChangeAspect="1" noMove="1" noResize="1" noEditPoints="1" noAdjustHandles="1" noChangeArrowheads="1" noChangeShapeType="1" noTextEdit="1"/>
              </p:cNvSpPr>
              <p:nvPr>
                <p:ph type="body" sz="quarter" idx="4294967295"/>
              </p:nvPr>
            </p:nvSpPr>
            <p:spPr>
              <a:xfrm>
                <a:off x="884241" y="1763577"/>
                <a:ext cx="6110339" cy="2749156"/>
              </a:xfrm>
              <a:prstGeom prst="rect">
                <a:avLst/>
              </a:prstGeom>
              <a:blipFill>
                <a:blip r:embed="rId3"/>
                <a:stretch>
                  <a:fillRect l="-599" t="-1996" r="-1397"/>
                </a:stretch>
              </a:blipFill>
            </p:spPr>
            <p:txBody>
              <a:bodyPr/>
              <a:lstStyle/>
              <a:p>
                <a:r>
                  <a:rPr lang="en-GB">
                    <a:noFill/>
                  </a:rPr>
                  <a:t> </a:t>
                </a:r>
              </a:p>
            </p:txBody>
          </p:sp>
        </mc:Fallback>
      </mc:AlternateContent>
      <p:sp>
        <p:nvSpPr>
          <p:cNvPr id="7" name="Text Placeholder 4"/>
          <p:cNvSpPr>
            <a:spLocks noGrp="1"/>
          </p:cNvSpPr>
          <p:nvPr>
            <p:ph type="body" sz="quarter" idx="4294967295"/>
          </p:nvPr>
        </p:nvSpPr>
        <p:spPr>
          <a:xfrm>
            <a:off x="884242" y="1215700"/>
            <a:ext cx="6029514" cy="380867"/>
          </a:xfrm>
          <a:prstGeom prst="rect">
            <a:avLst/>
          </a:prstGeom>
        </p:spPr>
        <p:txBody>
          <a:bodyPr>
            <a:noAutofit/>
          </a:bodyPr>
          <a:lstStyle/>
          <a:p>
            <a:pPr marL="0" indent="0">
              <a:buNone/>
            </a:pPr>
            <a:r>
              <a:rPr lang="en-US" sz="2400" b="1" dirty="0">
                <a:solidFill>
                  <a:srgbClr val="F47920"/>
                </a:solidFill>
              </a:rPr>
              <a:t>Advanced Composition</a:t>
            </a:r>
            <a:r>
              <a:rPr lang="en-US" sz="2400" dirty="0"/>
              <a:t> Results Used</a:t>
            </a:r>
            <a:endParaRPr lang="en-US" sz="2400" dirty="0">
              <a:latin typeface="+mn-lt"/>
            </a:endParaRPr>
          </a:p>
          <a:p>
            <a:endParaRPr lang="en-US" dirty="0">
              <a:solidFill>
                <a:srgbClr val="00B2DD"/>
              </a:solidFill>
              <a:latin typeface="+mn-lt"/>
            </a:endParaRPr>
          </a:p>
        </p:txBody>
      </p:sp>
    </p:spTree>
    <p:extLst>
      <p:ext uri="{BB962C8B-B14F-4D97-AF65-F5344CB8AC3E}">
        <p14:creationId xmlns:p14="http://schemas.microsoft.com/office/powerpoint/2010/main" val="9160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 Placeholder 3"/>
              <p:cNvSpPr>
                <a:spLocks noGrp="1"/>
              </p:cNvSpPr>
              <p:nvPr>
                <p:ph type="body" sz="quarter" idx="4294967295"/>
              </p:nvPr>
            </p:nvSpPr>
            <p:spPr>
              <a:xfrm>
                <a:off x="884241" y="1763577"/>
                <a:ext cx="6110339" cy="2749156"/>
              </a:xfrm>
              <a:prstGeom prst="rect">
                <a:avLst/>
              </a:prstGeom>
            </p:spPr>
            <p:txBody>
              <a:bodyPr/>
              <a:lstStyle/>
              <a:p>
                <a:pPr>
                  <a:buClr>
                    <a:srgbClr val="F47920"/>
                  </a:buClr>
                </a:pPr>
                <a:r>
                  <a:rPr lang="en-GB" sz="1800" b="1" i="1" dirty="0">
                    <a:solidFill>
                      <a:srgbClr val="F47920"/>
                    </a:solidFill>
                  </a:rPr>
                  <a:t>Corollary (Dwork et al.):</a:t>
                </a:r>
                <a:r>
                  <a:rPr lang="en-GB" sz="1800" i="1" dirty="0"/>
                  <a:t> Given target privacy parameters  </a:t>
                </a:r>
                <a14:m>
                  <m:oMath xmlns:m="http://schemas.openxmlformats.org/officeDocument/2006/math">
                    <m:r>
                      <a:rPr lang="en-GB" sz="1800" b="0" i="1" dirty="0" smtClean="0">
                        <a:latin typeface="Cambria Math" panose="02040503050406030204" pitchFamily="18" charset="0"/>
                        <a:ea typeface="Cambria Math" panose="02040503050406030204" pitchFamily="18" charset="0"/>
                      </a:rPr>
                      <m:t>0&lt;</m:t>
                    </m:r>
                    <m:r>
                      <a:rPr lang="en-GB" sz="1800" b="0" i="1" dirty="0" smtClean="0">
                        <a:latin typeface="Cambria Math" panose="02040503050406030204" pitchFamily="18" charset="0"/>
                        <a:ea typeface="Cambria Math" panose="02040503050406030204" pitchFamily="18" charset="0"/>
                      </a:rPr>
                      <m:t>𝜀</m:t>
                    </m:r>
                    <m:r>
                      <a:rPr lang="en-GB" sz="1800" b="0" i="1" dirty="0" smtClean="0">
                        <a:latin typeface="Cambria Math" panose="02040503050406030204" pitchFamily="18" charset="0"/>
                        <a:ea typeface="Cambria Math" panose="02040503050406030204" pitchFamily="18" charset="0"/>
                      </a:rPr>
                      <m:t>&lt;1</m:t>
                    </m:r>
                  </m:oMath>
                </a14:m>
                <a:r>
                  <a:rPr lang="en-GB" sz="1800" i="1" dirty="0"/>
                  <a:t> and </a:t>
                </a:r>
                <a14:m>
                  <m:oMath xmlns:m="http://schemas.openxmlformats.org/officeDocument/2006/math">
                    <m:r>
                      <a:rPr lang="en-GB" sz="1800" i="1" smtClean="0">
                        <a:latin typeface="Cambria Math" panose="02040503050406030204" pitchFamily="18" charset="0"/>
                        <a:ea typeface="Cambria Math" panose="02040503050406030204" pitchFamily="18" charset="0"/>
                      </a:rPr>
                      <m:t>𝛿</m:t>
                    </m:r>
                    <m:r>
                      <a:rPr lang="en-GB" sz="1800" i="1" smtClean="0">
                        <a:latin typeface="Cambria Math" panose="02040503050406030204" pitchFamily="18" charset="0"/>
                        <a:ea typeface="Cambria Math" panose="02040503050406030204" pitchFamily="18" charset="0"/>
                      </a:rPr>
                      <m:t>&gt;0</m:t>
                    </m:r>
                  </m:oMath>
                </a14:m>
                <a:r>
                  <a:rPr lang="en-GB" sz="1800" i="1" dirty="0"/>
                  <a:t>, to ensure </a:t>
                </a:r>
                <a14:m>
                  <m:oMath xmlns:m="http://schemas.openxmlformats.org/officeDocument/2006/math">
                    <m:d>
                      <m:dPr>
                        <m:ctrlPr>
                          <a:rPr lang="en-GB" sz="1800" i="1" smtClean="0">
                            <a:latin typeface="Cambria Math" panose="02040503050406030204" pitchFamily="18" charset="0"/>
                          </a:rPr>
                        </m:ctrlPr>
                      </m:dPr>
                      <m:e>
                        <m:sSup>
                          <m:sSupPr>
                            <m:ctrlPr>
                              <a:rPr lang="en-GB" sz="1800" i="1">
                                <a:latin typeface="Cambria Math" panose="02040503050406030204" pitchFamily="18" charset="0"/>
                              </a:rPr>
                            </m:ctrlPr>
                          </m:sSupPr>
                          <m:e>
                            <m:r>
                              <a:rPr lang="en-GB" sz="1800" i="1">
                                <a:latin typeface="Cambria Math" panose="02040503050406030204" pitchFamily="18" charset="0"/>
                                <a:ea typeface="Cambria Math" panose="02040503050406030204" pitchFamily="18" charset="0"/>
                              </a:rPr>
                              <m:t>𝜀</m:t>
                            </m:r>
                          </m:e>
                          <m:sup>
                            <m:r>
                              <a:rPr lang="en-GB" sz="1800" i="1">
                                <a:latin typeface="Cambria Math" panose="02040503050406030204" pitchFamily="18" charset="0"/>
                              </a:rPr>
                              <m:t>′</m:t>
                            </m:r>
                          </m:sup>
                        </m:sSup>
                        <m:r>
                          <a:rPr lang="en-GB" sz="1800" i="1">
                            <a:latin typeface="Cambria Math" panose="02040503050406030204" pitchFamily="18" charset="0"/>
                            <a:ea typeface="Cambria Math" panose="02040503050406030204" pitchFamily="18" charset="0"/>
                          </a:rPr>
                          <m:t>,</m:t>
                        </m:r>
                        <m:sSup>
                          <m:sSupPr>
                            <m:ctrlPr>
                              <a:rPr lang="en-GB" sz="1800" i="1">
                                <a:latin typeface="Cambria Math" panose="02040503050406030204" pitchFamily="18" charset="0"/>
                              </a:rPr>
                            </m:ctrlPr>
                          </m:sSupPr>
                          <m:e>
                            <m:r>
                              <a:rPr lang="en-GB" sz="1800" b="0" i="1" smtClean="0">
                                <a:solidFill>
                                  <a:srgbClr val="F47920"/>
                                </a:solidFill>
                                <a:latin typeface="Cambria Math" panose="02040503050406030204" pitchFamily="18" charset="0"/>
                              </a:rPr>
                              <m:t>𝑟</m:t>
                            </m:r>
                            <m:r>
                              <a:rPr lang="en-GB" sz="1800" i="1">
                                <a:latin typeface="Cambria Math" panose="02040503050406030204" pitchFamily="18" charset="0"/>
                                <a:ea typeface="Cambria Math" panose="02040503050406030204" pitchFamily="18" charset="0"/>
                              </a:rPr>
                              <m:t>𝛿</m:t>
                            </m:r>
                          </m:e>
                          <m:sup>
                            <m:r>
                              <a:rPr lang="en-GB" sz="1800" i="1">
                                <a:latin typeface="Cambria Math" panose="02040503050406030204" pitchFamily="18" charset="0"/>
                              </a:rPr>
                              <m:t>′</m:t>
                            </m:r>
                          </m:sup>
                        </m:sSup>
                        <m:r>
                          <a:rPr lang="en-GB" sz="1800" b="0" i="1" smtClean="0">
                            <a:latin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𝛿</m:t>
                        </m:r>
                      </m:e>
                    </m:d>
                  </m:oMath>
                </a14:m>
                <a:r>
                  <a:rPr lang="en-GB" sz="1800" i="1" dirty="0"/>
                  <a:t> cumulative privacy loss over </a:t>
                </a:r>
                <a14:m>
                  <m:oMath xmlns:m="http://schemas.openxmlformats.org/officeDocument/2006/math">
                    <m:r>
                      <a:rPr lang="en-GB" sz="1800" b="0" i="1" smtClean="0">
                        <a:solidFill>
                          <a:srgbClr val="F47920"/>
                        </a:solidFill>
                        <a:latin typeface="Cambria Math" panose="02040503050406030204" pitchFamily="18" charset="0"/>
                      </a:rPr>
                      <m:t>𝑟</m:t>
                    </m:r>
                  </m:oMath>
                </a14:m>
                <a:r>
                  <a:rPr lang="en-GB" sz="1800" i="1" dirty="0"/>
                  <a:t> mechanisms, it suffices that each mechanism is </a:t>
                </a:r>
                <a14:m>
                  <m:oMath xmlns:m="http://schemas.openxmlformats.org/officeDocument/2006/math">
                    <m:d>
                      <m:dPr>
                        <m:ctrlPr>
                          <a:rPr lang="en-GB" sz="1800" i="1">
                            <a:latin typeface="Cambria Math" panose="02040503050406030204" pitchFamily="18" charset="0"/>
                          </a:rPr>
                        </m:ctrlPr>
                      </m:dPr>
                      <m:e>
                        <m:sSup>
                          <m:sSupPr>
                            <m:ctrlPr>
                              <a:rPr lang="en-GB" sz="1800" i="1">
                                <a:latin typeface="Cambria Math" panose="02040503050406030204" pitchFamily="18" charset="0"/>
                              </a:rPr>
                            </m:ctrlPr>
                          </m:sSupPr>
                          <m:e>
                            <m:r>
                              <a:rPr lang="en-GB" sz="1800" i="1">
                                <a:latin typeface="Cambria Math" panose="02040503050406030204" pitchFamily="18" charset="0"/>
                                <a:ea typeface="Cambria Math" panose="02040503050406030204" pitchFamily="18" charset="0"/>
                              </a:rPr>
                              <m:t>𝜀</m:t>
                            </m:r>
                          </m:e>
                          <m:sup>
                            <m:r>
                              <a:rPr lang="en-GB" sz="1800" i="1">
                                <a:latin typeface="Cambria Math" panose="02040503050406030204" pitchFamily="18" charset="0"/>
                              </a:rPr>
                              <m:t>′</m:t>
                            </m:r>
                          </m:sup>
                        </m:sSup>
                        <m:r>
                          <a:rPr lang="en-GB" sz="1800" i="1">
                            <a:latin typeface="Cambria Math" panose="02040503050406030204" pitchFamily="18" charset="0"/>
                            <a:ea typeface="Cambria Math" panose="02040503050406030204" pitchFamily="18" charset="0"/>
                          </a:rPr>
                          <m:t>,</m:t>
                        </m:r>
                        <m:sSup>
                          <m:sSupPr>
                            <m:ctrlPr>
                              <a:rPr lang="en-GB" sz="1800" i="1">
                                <a:latin typeface="Cambria Math" panose="02040503050406030204" pitchFamily="18" charset="0"/>
                              </a:rPr>
                            </m:ctrlPr>
                          </m:sSupPr>
                          <m:e>
                            <m:r>
                              <a:rPr lang="en-GB" sz="1800" i="1">
                                <a:latin typeface="Cambria Math" panose="02040503050406030204" pitchFamily="18" charset="0"/>
                                <a:ea typeface="Cambria Math" panose="02040503050406030204" pitchFamily="18" charset="0"/>
                              </a:rPr>
                              <m:t>𝛿</m:t>
                            </m:r>
                          </m:e>
                          <m:sup>
                            <m:r>
                              <a:rPr lang="en-GB" sz="1800" i="1">
                                <a:latin typeface="Cambria Math" panose="02040503050406030204" pitchFamily="18" charset="0"/>
                              </a:rPr>
                              <m:t>′</m:t>
                            </m:r>
                          </m:sup>
                        </m:sSup>
                      </m:e>
                    </m:d>
                  </m:oMath>
                </a14:m>
                <a:r>
                  <a:rPr lang="en-GB" sz="1800" i="1" dirty="0"/>
                  <a:t>-DP, where</a:t>
                </a:r>
              </a:p>
              <a:p>
                <a:pPr>
                  <a:buClr>
                    <a:srgbClr val="F47920"/>
                  </a:buClr>
                </a:pPr>
                <a:endParaRPr lang="en-GB" sz="1800" i="1" dirty="0"/>
              </a:p>
              <a:p>
                <a:pPr marL="0" indent="0">
                  <a:buClr>
                    <a:srgbClr val="F47920"/>
                  </a:buClr>
                  <a:buNone/>
                </a:pPr>
                <a14:m>
                  <m:oMathPara xmlns:m="http://schemas.openxmlformats.org/officeDocument/2006/math">
                    <m:oMathParaPr>
                      <m:jc m:val="centerGroup"/>
                    </m:oMathParaPr>
                    <m:oMath xmlns:m="http://schemas.openxmlformats.org/officeDocument/2006/math">
                      <m:borderBox>
                        <m:borderBoxPr>
                          <m:ctrlPr>
                            <a:rPr lang="en-GB" sz="1800" i="1" smtClean="0">
                              <a:latin typeface="Cambria Math" panose="02040503050406030204" pitchFamily="18" charset="0"/>
                            </a:rPr>
                          </m:ctrlPr>
                        </m:borderBoxPr>
                        <m:e>
                          <m:sSup>
                            <m:sSupPr>
                              <m:ctrlPr>
                                <a:rPr lang="en-GB" sz="1800" i="1" smtClean="0">
                                  <a:latin typeface="Cambria Math" panose="02040503050406030204" pitchFamily="18" charset="0"/>
                                  <a:ea typeface="Cambria Math" panose="02040503050406030204" pitchFamily="18" charset="0"/>
                                </a:rPr>
                              </m:ctrlPr>
                            </m:sSupPr>
                            <m:e>
                              <m:r>
                                <a:rPr lang="en-GB" sz="1800" i="1" smtClean="0">
                                  <a:latin typeface="Cambria Math" panose="02040503050406030204" pitchFamily="18" charset="0"/>
                                  <a:ea typeface="Cambria Math" panose="02040503050406030204" pitchFamily="18" charset="0"/>
                                </a:rPr>
                                <m:t>𝜀</m:t>
                              </m:r>
                            </m:e>
                            <m:sup>
                              <m:r>
                                <a:rPr lang="en-GB" sz="1800" b="0" i="1" smtClean="0">
                                  <a:latin typeface="Cambria Math" panose="02040503050406030204" pitchFamily="18" charset="0"/>
                                  <a:ea typeface="Cambria Math" panose="02040503050406030204" pitchFamily="18" charset="0"/>
                                </a:rPr>
                                <m:t>′</m:t>
                              </m:r>
                            </m:sup>
                          </m:sSup>
                          <m:r>
                            <a:rPr lang="en-GB" sz="1800" i="1">
                              <a:latin typeface="Cambria Math" panose="02040503050406030204" pitchFamily="18" charset="0"/>
                              <a:ea typeface="Cambria Math" panose="02040503050406030204" pitchFamily="18" charset="0"/>
                            </a:rPr>
                            <m:t>=</m:t>
                          </m:r>
                          <m:f>
                            <m:fPr>
                              <m:ctrlPr>
                                <a:rPr lang="en-GB" sz="1800" i="1" smtClean="0">
                                  <a:latin typeface="Cambria Math" panose="02040503050406030204" pitchFamily="18" charset="0"/>
                                  <a:ea typeface="Cambria Math" panose="02040503050406030204" pitchFamily="18" charset="0"/>
                                </a:rPr>
                              </m:ctrlPr>
                            </m:fPr>
                            <m:num>
                              <m:r>
                                <a:rPr lang="en-GB" sz="1800" i="1" smtClean="0">
                                  <a:latin typeface="Cambria Math" panose="02040503050406030204" pitchFamily="18" charset="0"/>
                                  <a:ea typeface="Cambria Math" panose="02040503050406030204" pitchFamily="18" charset="0"/>
                                </a:rPr>
                                <m:t>𝜀</m:t>
                              </m:r>
                            </m:num>
                            <m:den>
                              <m:r>
                                <a:rPr lang="en-GB" sz="1800" b="0" i="1" smtClean="0">
                                  <a:latin typeface="Cambria Math" panose="02040503050406030204" pitchFamily="18" charset="0"/>
                                  <a:ea typeface="Cambria Math" panose="02040503050406030204" pitchFamily="18" charset="0"/>
                                </a:rPr>
                                <m:t>2</m:t>
                              </m:r>
                              <m:rad>
                                <m:radPr>
                                  <m:degHide m:val="on"/>
                                  <m:ctrlPr>
                                    <a:rPr lang="en-GB" sz="1800" i="1">
                                      <a:latin typeface="Cambria Math" panose="02040503050406030204" pitchFamily="18" charset="0"/>
                                      <a:ea typeface="Cambria Math" panose="02040503050406030204" pitchFamily="18" charset="0"/>
                                    </a:rPr>
                                  </m:ctrlPr>
                                </m:radPr>
                                <m:deg/>
                                <m:e>
                                  <m:r>
                                    <a:rPr lang="en-GB" sz="1800" i="1">
                                      <a:latin typeface="Cambria Math" panose="02040503050406030204" pitchFamily="18" charset="0"/>
                                      <a:ea typeface="Cambria Math" panose="02040503050406030204" pitchFamily="18" charset="0"/>
                                    </a:rPr>
                                    <m:t>2</m:t>
                                  </m:r>
                                  <m:r>
                                    <a:rPr lang="en-GB" sz="1800" i="1">
                                      <a:solidFill>
                                        <a:srgbClr val="F47920"/>
                                      </a:solidFill>
                                      <a:latin typeface="Cambria Math" panose="02040503050406030204" pitchFamily="18" charset="0"/>
                                      <a:ea typeface="Cambria Math" panose="02040503050406030204" pitchFamily="18" charset="0"/>
                                    </a:rPr>
                                    <m:t>𝑟</m:t>
                                  </m:r>
                                  <m:func>
                                    <m:funcPr>
                                      <m:ctrlPr>
                                        <a:rPr lang="en-GB" sz="1800" i="1">
                                          <a:latin typeface="Cambria Math" panose="02040503050406030204" pitchFamily="18" charset="0"/>
                                          <a:ea typeface="Cambria Math" panose="02040503050406030204" pitchFamily="18" charset="0"/>
                                        </a:rPr>
                                      </m:ctrlPr>
                                    </m:funcPr>
                                    <m:fName>
                                      <m:r>
                                        <m:rPr>
                                          <m:sty m:val="p"/>
                                        </m:rPr>
                                        <a:rPr lang="en-GB" sz="1800">
                                          <a:latin typeface="Cambria Math" panose="02040503050406030204" pitchFamily="18" charset="0"/>
                                          <a:ea typeface="Cambria Math" panose="02040503050406030204" pitchFamily="18" charset="0"/>
                                        </a:rPr>
                                        <m:t>log</m:t>
                                      </m:r>
                                    </m:fName>
                                    <m:e>
                                      <m:d>
                                        <m:dPr>
                                          <m:ctrlPr>
                                            <a:rPr lang="en-GB" sz="1800" i="1">
                                              <a:latin typeface="Cambria Math" panose="02040503050406030204" pitchFamily="18" charset="0"/>
                                              <a:ea typeface="Cambria Math" panose="02040503050406030204" pitchFamily="18" charset="0"/>
                                            </a:rPr>
                                          </m:ctrlPr>
                                        </m:dPr>
                                        <m:e>
                                          <m:r>
                                            <a:rPr lang="en-GB" sz="1800" i="1">
                                              <a:latin typeface="Cambria Math" panose="02040503050406030204" pitchFamily="18" charset="0"/>
                                              <a:ea typeface="Cambria Math" panose="02040503050406030204" pitchFamily="18" charset="0"/>
                                            </a:rPr>
                                            <m:t>1/</m:t>
                                          </m:r>
                                          <m:r>
                                            <a:rPr lang="en-GB" sz="1800" i="1">
                                              <a:latin typeface="Cambria Math" panose="02040503050406030204" pitchFamily="18" charset="0"/>
                                              <a:ea typeface="Cambria Math" panose="02040503050406030204" pitchFamily="18" charset="0"/>
                                            </a:rPr>
                                            <m:t>𝛿</m:t>
                                          </m:r>
                                        </m:e>
                                      </m:d>
                                    </m:e>
                                  </m:func>
                                </m:e>
                              </m:rad>
                            </m:den>
                          </m:f>
                        </m:e>
                      </m:borderBox>
                      <m:r>
                        <a:rPr lang="en-GB" sz="1800" i="1">
                          <a:latin typeface="Cambria Math" panose="02040503050406030204" pitchFamily="18" charset="0"/>
                        </a:rPr>
                        <m:t> .</m:t>
                      </m:r>
                    </m:oMath>
                  </m:oMathPara>
                </a14:m>
                <a:endParaRPr lang="en-GB" sz="1800" i="1" dirty="0"/>
              </a:p>
              <a:p>
                <a:pPr marL="0" indent="0">
                  <a:buClr>
                    <a:srgbClr val="F47920"/>
                  </a:buClr>
                  <a:buNone/>
                </a:pPr>
                <a:endParaRPr lang="en-GB" sz="1800" i="1" dirty="0"/>
              </a:p>
            </p:txBody>
          </p:sp>
        </mc:Choice>
        <mc:Fallback xmlns="">
          <p:sp>
            <p:nvSpPr>
              <p:cNvPr id="6" name="Text Placeholder 3"/>
              <p:cNvSpPr>
                <a:spLocks noGrp="1" noRot="1" noChangeAspect="1" noMove="1" noResize="1" noEditPoints="1" noAdjustHandles="1" noChangeArrowheads="1" noChangeShapeType="1" noTextEdit="1"/>
              </p:cNvSpPr>
              <p:nvPr>
                <p:ph type="body" sz="quarter" idx="4294967295"/>
              </p:nvPr>
            </p:nvSpPr>
            <p:spPr>
              <a:xfrm>
                <a:off x="884241" y="1763577"/>
                <a:ext cx="6110339" cy="2749156"/>
              </a:xfrm>
              <a:prstGeom prst="rect">
                <a:avLst/>
              </a:prstGeom>
              <a:blipFill>
                <a:blip r:embed="rId3"/>
                <a:stretch>
                  <a:fillRect l="-599" t="-1996"/>
                </a:stretch>
              </a:blipFill>
            </p:spPr>
            <p:txBody>
              <a:bodyPr/>
              <a:lstStyle/>
              <a:p>
                <a:r>
                  <a:rPr lang="en-GB">
                    <a:noFill/>
                  </a:rPr>
                  <a:t> </a:t>
                </a:r>
              </a:p>
            </p:txBody>
          </p:sp>
        </mc:Fallback>
      </mc:AlternateContent>
      <p:sp>
        <p:nvSpPr>
          <p:cNvPr id="7" name="Text Placeholder 4"/>
          <p:cNvSpPr>
            <a:spLocks noGrp="1"/>
          </p:cNvSpPr>
          <p:nvPr>
            <p:ph type="body" sz="quarter" idx="4294967295"/>
          </p:nvPr>
        </p:nvSpPr>
        <p:spPr>
          <a:xfrm>
            <a:off x="884242" y="1215700"/>
            <a:ext cx="6029514" cy="380867"/>
          </a:xfrm>
          <a:prstGeom prst="rect">
            <a:avLst/>
          </a:prstGeom>
        </p:spPr>
        <p:txBody>
          <a:bodyPr>
            <a:noAutofit/>
          </a:bodyPr>
          <a:lstStyle/>
          <a:p>
            <a:pPr marL="0" indent="0">
              <a:buNone/>
            </a:pPr>
            <a:r>
              <a:rPr lang="en-US" sz="2400" b="1" dirty="0">
                <a:solidFill>
                  <a:srgbClr val="F47920"/>
                </a:solidFill>
              </a:rPr>
              <a:t>Advanced Composition</a:t>
            </a:r>
            <a:r>
              <a:rPr lang="en-US" sz="2400" dirty="0"/>
              <a:t> Results Used</a:t>
            </a:r>
            <a:endParaRPr lang="en-US" sz="2400" dirty="0">
              <a:latin typeface="+mn-lt"/>
            </a:endParaRPr>
          </a:p>
          <a:p>
            <a:endParaRPr lang="en-US" dirty="0">
              <a:solidFill>
                <a:srgbClr val="00B2DD"/>
              </a:solidFill>
              <a:latin typeface="+mn-lt"/>
            </a:endParaRPr>
          </a:p>
        </p:txBody>
      </p:sp>
    </p:spTree>
    <p:extLst>
      <p:ext uri="{BB962C8B-B14F-4D97-AF65-F5344CB8AC3E}">
        <p14:creationId xmlns:p14="http://schemas.microsoft.com/office/powerpoint/2010/main" val="96060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sz="quarter" idx="4294967295"/>
          </p:nvPr>
        </p:nvSpPr>
        <p:spPr>
          <a:xfrm>
            <a:off x="884241" y="1763577"/>
            <a:ext cx="6110339" cy="2749156"/>
          </a:xfrm>
          <a:prstGeom prst="rect">
            <a:avLst/>
          </a:prstGeom>
        </p:spPr>
        <p:txBody>
          <a:bodyPr/>
          <a:lstStyle/>
          <a:p>
            <a:pPr>
              <a:buClr>
                <a:srgbClr val="F47920"/>
              </a:buClr>
            </a:pPr>
            <a:r>
              <a:rPr lang="en-US" sz="1800" dirty="0">
                <a:latin typeface="+mn-lt"/>
              </a:rPr>
              <a:t>Research Area: privacy-enhancing technologies (PETs), with particular focus on differential privacy (DP):</a:t>
            </a:r>
          </a:p>
          <a:p>
            <a:pPr lvl="1">
              <a:buClr>
                <a:srgbClr val="F47920"/>
              </a:buClr>
            </a:pPr>
            <a:r>
              <a:rPr lang="en-US" dirty="0">
                <a:solidFill>
                  <a:srgbClr val="F47920"/>
                </a:solidFill>
              </a:rPr>
              <a:t>Strong, mathematical definition of privacy</a:t>
            </a:r>
            <a:r>
              <a:rPr lang="en-US" dirty="0"/>
              <a:t> in context of statistical and machine learning (ML) analysis.</a:t>
            </a:r>
          </a:p>
          <a:p>
            <a:pPr>
              <a:buClr>
                <a:srgbClr val="F47920"/>
              </a:buClr>
            </a:pPr>
            <a:r>
              <a:rPr lang="en-US" sz="1800" dirty="0"/>
              <a:t>Guarantees </a:t>
            </a:r>
            <a:r>
              <a:rPr lang="en-US" sz="1800" dirty="0">
                <a:solidFill>
                  <a:srgbClr val="F47920"/>
                </a:solidFill>
              </a:rPr>
              <a:t>measurable level of confidentiality</a:t>
            </a:r>
            <a:r>
              <a:rPr lang="en-US" sz="1800" dirty="0"/>
              <a:t> for any data subject in dataset to which it is applied.</a:t>
            </a:r>
          </a:p>
          <a:p>
            <a:pPr>
              <a:buClr>
                <a:srgbClr val="F47920"/>
              </a:buClr>
            </a:pPr>
            <a:r>
              <a:rPr lang="en-US" sz="1800" dirty="0">
                <a:solidFill>
                  <a:srgbClr val="F47920"/>
                </a:solidFill>
              </a:rPr>
              <a:t>Impact on any individual</a:t>
            </a:r>
            <a:r>
              <a:rPr lang="en-US" sz="1800" dirty="0"/>
              <a:t> as result of analysis on dataset </a:t>
            </a:r>
            <a:r>
              <a:rPr lang="en-US" sz="1800" dirty="0">
                <a:solidFill>
                  <a:srgbClr val="F47920"/>
                </a:solidFill>
              </a:rPr>
              <a:t>is the same</a:t>
            </a:r>
            <a:r>
              <a:rPr lang="en-US" sz="1800" dirty="0"/>
              <a:t>, whether said individual is included in the dataset.</a:t>
            </a:r>
          </a:p>
          <a:p>
            <a:pPr>
              <a:buClr>
                <a:srgbClr val="00B2DD"/>
              </a:buClr>
            </a:pPr>
            <a:endParaRPr lang="en-US" sz="1800" dirty="0">
              <a:latin typeface="+mn-lt"/>
            </a:endParaRPr>
          </a:p>
          <a:p>
            <a:pPr>
              <a:buClr>
                <a:srgbClr val="00B2DD"/>
              </a:buClr>
            </a:pPr>
            <a:endParaRPr lang="en-US" sz="1800" dirty="0">
              <a:latin typeface="+mn-lt"/>
            </a:endParaRPr>
          </a:p>
        </p:txBody>
      </p:sp>
      <p:sp>
        <p:nvSpPr>
          <p:cNvPr id="7" name="Text Placeholder 4"/>
          <p:cNvSpPr>
            <a:spLocks noGrp="1"/>
          </p:cNvSpPr>
          <p:nvPr>
            <p:ph type="body" sz="quarter" idx="4294967295"/>
          </p:nvPr>
        </p:nvSpPr>
        <p:spPr>
          <a:xfrm>
            <a:off x="884242" y="1215700"/>
            <a:ext cx="5373684" cy="380867"/>
          </a:xfrm>
          <a:prstGeom prst="rect">
            <a:avLst/>
          </a:prstGeom>
        </p:spPr>
        <p:txBody>
          <a:bodyPr>
            <a:noAutofit/>
          </a:bodyPr>
          <a:lstStyle/>
          <a:p>
            <a:pPr marL="0" indent="0">
              <a:buNone/>
            </a:pPr>
            <a:r>
              <a:rPr lang="en-US" sz="2400" b="1" dirty="0">
                <a:solidFill>
                  <a:srgbClr val="F47920"/>
                </a:solidFill>
                <a:latin typeface="+mn-lt"/>
              </a:rPr>
              <a:t>Research Motivation</a:t>
            </a:r>
          </a:p>
          <a:p>
            <a:endParaRPr lang="en-US" dirty="0">
              <a:solidFill>
                <a:srgbClr val="00B2DD"/>
              </a:solidFill>
              <a:latin typeface="+mn-lt"/>
            </a:endParaRPr>
          </a:p>
        </p:txBody>
      </p:sp>
    </p:spTree>
    <p:extLst>
      <p:ext uri="{BB962C8B-B14F-4D97-AF65-F5344CB8AC3E}">
        <p14:creationId xmlns:p14="http://schemas.microsoft.com/office/powerpoint/2010/main" val="206464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 Placeholder 3"/>
              <p:cNvSpPr>
                <a:spLocks noGrp="1"/>
              </p:cNvSpPr>
              <p:nvPr>
                <p:ph type="body" sz="quarter" idx="4294967295"/>
              </p:nvPr>
            </p:nvSpPr>
            <p:spPr>
              <a:xfrm>
                <a:off x="884241" y="1763577"/>
                <a:ext cx="6110339" cy="2749156"/>
              </a:xfrm>
              <a:prstGeom prst="rect">
                <a:avLst/>
              </a:prstGeom>
            </p:spPr>
            <p:txBody>
              <a:bodyPr/>
              <a:lstStyle/>
              <a:p>
                <a:pPr>
                  <a:buClr>
                    <a:srgbClr val="F47920"/>
                  </a:buClr>
                </a:pPr>
                <a:r>
                  <a:rPr lang="en-GB" sz="1600" dirty="0"/>
                  <a:t>When calculating MSE, each coordinate location is used roughly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m:t>
                    </m:r>
                    <m:r>
                      <a:rPr lang="en-GB" sz="1600" b="0" i="1" smtClean="0">
                        <a:latin typeface="Cambria Math" panose="02040503050406030204" pitchFamily="18" charset="0"/>
                      </a:rPr>
                      <m:t>𝑑</m:t>
                    </m:r>
                  </m:oMath>
                </a14:m>
                <a:r>
                  <a:rPr lang="en-GB" sz="1600" dirty="0"/>
                  <a:t> times.</a:t>
                </a:r>
              </a:p>
              <a:p>
                <a:pPr>
                  <a:buClr>
                    <a:srgbClr val="F47920"/>
                  </a:buClr>
                </a:pPr>
                <a:r>
                  <a:rPr lang="en-GB" sz="1600" dirty="0"/>
                  <a:t>Need to normalize by </a:t>
                </a:r>
                <a14:m>
                  <m:oMath xmlns:m="http://schemas.openxmlformats.org/officeDocument/2006/math">
                    <m:sSup>
                      <m:sSupPr>
                        <m:ctrlPr>
                          <a:rPr lang="en-GB" sz="1600" i="1" smtClean="0">
                            <a:latin typeface="Cambria Math" panose="02040503050406030204" pitchFamily="18" charset="0"/>
                          </a:rPr>
                        </m:ctrlPr>
                      </m:sSupPr>
                      <m:e>
                        <m:d>
                          <m:dPr>
                            <m:ctrlPr>
                              <a:rPr lang="en-GB" sz="1600" i="1">
                                <a:latin typeface="Cambria Math" panose="02040503050406030204" pitchFamily="18" charset="0"/>
                              </a:rPr>
                            </m:ctrlPr>
                          </m:dPr>
                          <m:e>
                            <m:r>
                              <a:rPr lang="en-GB" sz="1600" i="1">
                                <a:latin typeface="Cambria Math" panose="02040503050406030204" pitchFamily="18" charset="0"/>
                              </a:rPr>
                              <m:t>𝑛</m:t>
                            </m:r>
                            <m:r>
                              <a:rPr lang="en-GB" sz="1600" i="1">
                                <a:latin typeface="Cambria Math" panose="02040503050406030204" pitchFamily="18" charset="0"/>
                              </a:rPr>
                              <m:t>/</m:t>
                            </m:r>
                            <m:r>
                              <a:rPr lang="en-GB" sz="1600" i="1">
                                <a:latin typeface="Cambria Math" panose="02040503050406030204" pitchFamily="18" charset="0"/>
                              </a:rPr>
                              <m:t>𝑑</m:t>
                            </m:r>
                          </m:e>
                        </m:d>
                      </m:e>
                      <m:sup>
                        <m:r>
                          <a:rPr lang="en-GB" sz="1600" b="0" i="1" smtClean="0">
                            <a:latin typeface="Cambria Math" panose="02040503050406030204" pitchFamily="18" charset="0"/>
                          </a:rPr>
                          <m:t>2</m:t>
                        </m:r>
                      </m:sup>
                    </m:sSup>
                  </m:oMath>
                </a14:m>
                <a:r>
                  <a:rPr lang="en-GB" sz="1600" dirty="0"/>
                  <a:t> to get required expression:</a:t>
                </a:r>
              </a:p>
              <a:p>
                <a:pPr>
                  <a:buClr>
                    <a:srgbClr val="F47920"/>
                  </a:buClr>
                </a:pPr>
                <a:r>
                  <a:rPr lang="en-GB" sz="1600" b="1" i="1" dirty="0">
                    <a:solidFill>
                      <a:srgbClr val="F47920"/>
                    </a:solidFill>
                  </a:rPr>
                  <a:t>Corollary 1:</a:t>
                </a:r>
                <a:r>
                  <a:rPr lang="en-GB" sz="1600" i="1" dirty="0"/>
                  <a:t> For any </a:t>
                </a:r>
                <a14:m>
                  <m:oMath xmlns:m="http://schemas.openxmlformats.org/officeDocument/2006/math">
                    <m:r>
                      <a:rPr lang="en-GB" sz="1600" b="0" i="1" smtClean="0">
                        <a:solidFill>
                          <a:srgbClr val="F47920"/>
                        </a:solidFill>
                        <a:latin typeface="Cambria Math" panose="02040503050406030204" pitchFamily="18" charset="0"/>
                      </a:rPr>
                      <m:t>𝑑</m:t>
                    </m:r>
                    <m:r>
                      <a:rPr lang="en-GB" sz="1600" b="0" i="1" smtClean="0">
                        <a:latin typeface="Cambria Math" panose="02040503050406030204" pitchFamily="18" charset="0"/>
                      </a:rPr>
                      <m:t>,</m:t>
                    </m:r>
                    <m:r>
                      <a:rPr lang="en-GB" sz="1600" b="0" i="1" smtClean="0">
                        <a:solidFill>
                          <a:srgbClr val="F47920"/>
                        </a:solidFill>
                        <a:latin typeface="Cambria Math" panose="02040503050406030204" pitchFamily="18" charset="0"/>
                      </a:rPr>
                      <m:t>𝑛</m:t>
                    </m:r>
                    <m:r>
                      <a:rPr lang="en-GB" sz="1600" b="0" i="1" smtClean="0">
                        <a:solidFill>
                          <a:srgbClr val="F47920"/>
                        </a:solidFill>
                        <a:latin typeface="Cambria Math" panose="02040503050406030204" pitchFamily="18" charset="0"/>
                        <a:ea typeface="Cambria Math" panose="02040503050406030204" pitchFamily="18" charset="0"/>
                      </a:rPr>
                      <m:t>∈</m:t>
                    </m:r>
                    <m:r>
                      <a:rPr lang="en-GB" sz="1600" b="0" i="1" smtClean="0">
                        <a:solidFill>
                          <a:srgbClr val="F47920"/>
                        </a:solidFill>
                        <a:latin typeface="Cambria Math" panose="02040503050406030204" pitchFamily="18" charset="0"/>
                        <a:ea typeface="Cambria Math" panose="02040503050406030204" pitchFamily="18" charset="0"/>
                      </a:rPr>
                      <m:t>ℕ</m:t>
                    </m:r>
                    <m:r>
                      <a:rPr lang="en-GB" sz="1600" b="0" i="1" smtClean="0">
                        <a:solidFill>
                          <a:schemeClr val="tx1"/>
                        </a:solidFill>
                        <a:latin typeface="Cambria Math" panose="02040503050406030204" pitchFamily="18" charset="0"/>
                        <a:ea typeface="Cambria Math" panose="02040503050406030204" pitchFamily="18" charset="0"/>
                      </a:rPr>
                      <m:t>,</m:t>
                    </m:r>
                  </m:oMath>
                </a14:m>
                <a:r>
                  <a:rPr lang="en-GB" sz="1600" i="1" dirty="0">
                    <a:solidFill>
                      <a:schemeClr val="tx1"/>
                    </a:solidFill>
                  </a:rPr>
                  <a:t> </a:t>
                </a:r>
                <a14:m>
                  <m:oMath xmlns:m="http://schemas.openxmlformats.org/officeDocument/2006/math">
                    <m:d>
                      <m:dPr>
                        <m:begChr m:val="{"/>
                        <m:endChr m:val="}"/>
                        <m:ctrlPr>
                          <a:rPr lang="en-GB" sz="1600" i="1">
                            <a:solidFill>
                              <a:schemeClr val="tx1"/>
                            </a:solidFill>
                            <a:latin typeface="Cambria Math" panose="02040503050406030204" pitchFamily="18" charset="0"/>
                          </a:rPr>
                        </m:ctrlPr>
                      </m:dPr>
                      <m:e>
                        <m:r>
                          <a:rPr lang="en-GB" sz="1600" i="1" smtClean="0">
                            <a:solidFill>
                              <a:srgbClr val="F47920"/>
                            </a:solidFill>
                            <a:latin typeface="Cambria Math" panose="02040503050406030204" pitchFamily="18" charset="0"/>
                          </a:rPr>
                          <m:t>𝑡</m:t>
                        </m:r>
                        <m:r>
                          <a:rPr lang="en-GB" sz="1600" i="1">
                            <a:solidFill>
                              <a:srgbClr val="F47920"/>
                            </a:solidFill>
                            <a:latin typeface="Cambria Math" panose="02040503050406030204" pitchFamily="18" charset="0"/>
                            <a:ea typeface="Cambria Math" panose="02040503050406030204" pitchFamily="18" charset="0"/>
                          </a:rPr>
                          <m:t>∈</m:t>
                        </m:r>
                        <m:r>
                          <a:rPr lang="en-GB" sz="1600" i="1">
                            <a:solidFill>
                              <a:srgbClr val="F47920"/>
                            </a:solidFill>
                            <a:latin typeface="Cambria Math" panose="02040503050406030204" pitchFamily="18" charset="0"/>
                            <a:ea typeface="Cambria Math" panose="02040503050406030204" pitchFamily="18" charset="0"/>
                          </a:rPr>
                          <m:t>ℕ</m:t>
                        </m:r>
                        <m:r>
                          <a:rPr lang="en-GB" sz="1600" i="1">
                            <a:solidFill>
                              <a:schemeClr val="tx1"/>
                            </a:solidFill>
                            <a:latin typeface="Cambria Math" panose="02040503050406030204" pitchFamily="18" charset="0"/>
                            <a:ea typeface="Cambria Math" panose="02040503050406030204" pitchFamily="18" charset="0"/>
                          </a:rPr>
                          <m:t> </m:t>
                        </m:r>
                        <m:d>
                          <m:dPr>
                            <m:begChr m:val="|"/>
                            <m:endChr m:val=""/>
                            <m:ctrlPr>
                              <a:rPr lang="en-GB" sz="1600" i="1">
                                <a:solidFill>
                                  <a:schemeClr val="tx1"/>
                                </a:solidFill>
                                <a:latin typeface="Cambria Math" panose="02040503050406030204" pitchFamily="18" charset="0"/>
                                <a:ea typeface="Cambria Math" panose="02040503050406030204" pitchFamily="18" charset="0"/>
                              </a:rPr>
                            </m:ctrlPr>
                          </m:dPr>
                          <m:e>
                            <m:r>
                              <a:rPr lang="en-GB" sz="1600" i="1">
                                <a:solidFill>
                                  <a:schemeClr val="tx1"/>
                                </a:solidFill>
                                <a:latin typeface="Cambria Math" panose="02040503050406030204" pitchFamily="18" charset="0"/>
                                <a:ea typeface="Cambria Math" panose="02040503050406030204" pitchFamily="18" charset="0"/>
                              </a:rPr>
                              <m:t> </m:t>
                            </m:r>
                            <m:r>
                              <a:rPr lang="en-GB" sz="1600" i="1" smtClean="0">
                                <a:solidFill>
                                  <a:srgbClr val="F47920"/>
                                </a:solidFill>
                                <a:latin typeface="Cambria Math" panose="02040503050406030204" pitchFamily="18" charset="0"/>
                                <a:ea typeface="Cambria Math" panose="02040503050406030204" pitchFamily="18" charset="0"/>
                              </a:rPr>
                              <m:t>𝑡</m:t>
                            </m:r>
                            <m:r>
                              <a:rPr lang="en-GB" sz="1600" i="1" smtClean="0">
                                <a:solidFill>
                                  <a:srgbClr val="F47920"/>
                                </a:solidFill>
                                <a:latin typeface="Cambria Math" panose="02040503050406030204" pitchFamily="18" charset="0"/>
                                <a:ea typeface="Cambria Math" panose="02040503050406030204" pitchFamily="18" charset="0"/>
                              </a:rPr>
                              <m:t>∈</m:t>
                            </m:r>
                            <m:d>
                              <m:dPr>
                                <m:begChr m:val="["/>
                                <m:endChr m:val="]"/>
                                <m:ctrlPr>
                                  <a:rPr lang="en-GB" sz="1600" i="1">
                                    <a:solidFill>
                                      <a:srgbClr val="F47920"/>
                                    </a:solidFill>
                                    <a:latin typeface="Cambria Math" panose="02040503050406030204" pitchFamily="18" charset="0"/>
                                    <a:ea typeface="Cambria Math" panose="02040503050406030204" pitchFamily="18" charset="0"/>
                                  </a:rPr>
                                </m:ctrlPr>
                              </m:dPr>
                              <m:e>
                                <m:r>
                                  <a:rPr lang="en-GB" sz="1600" i="1">
                                    <a:solidFill>
                                      <a:srgbClr val="F47920"/>
                                    </a:solidFill>
                                    <a:latin typeface="Cambria Math" panose="02040503050406030204" pitchFamily="18" charset="0"/>
                                    <a:ea typeface="Cambria Math" panose="02040503050406030204" pitchFamily="18" charset="0"/>
                                  </a:rPr>
                                  <m:t>𝑑</m:t>
                                </m:r>
                              </m:e>
                            </m:d>
                          </m:e>
                        </m:d>
                      </m:e>
                    </m:d>
                    <m:r>
                      <a:rPr lang="en-GB" sz="1600" b="0" i="1" smtClean="0">
                        <a:solidFill>
                          <a:schemeClr val="tx1"/>
                        </a:solidFill>
                        <a:latin typeface="Cambria Math" panose="02040503050406030204" pitchFamily="18" charset="0"/>
                        <a:ea typeface="Cambria Math" panose="02040503050406030204" pitchFamily="18" charset="0"/>
                      </a:rPr>
                      <m:t>,</m:t>
                    </m:r>
                  </m:oMath>
                </a14:m>
                <a:r>
                  <a:rPr lang="en-GB" sz="1600" i="1" dirty="0"/>
                  <a:t> </a:t>
                </a:r>
                <a14:m>
                  <m:oMath xmlns:m="http://schemas.openxmlformats.org/officeDocument/2006/math">
                    <m:r>
                      <a:rPr lang="en-GB" sz="1600" i="1" smtClean="0">
                        <a:latin typeface="Cambria Math" panose="02040503050406030204" pitchFamily="18" charset="0"/>
                        <a:ea typeface="Cambria Math" panose="02040503050406030204" pitchFamily="18" charset="0"/>
                      </a:rPr>
                      <m:t>𝜀</m:t>
                    </m:r>
                    <m:r>
                      <a:rPr lang="en-GB" sz="1600" i="1" smtClean="0">
                        <a:latin typeface="Cambria Math" panose="02040503050406030204" pitchFamily="18" charset="0"/>
                        <a:ea typeface="Cambria Math" panose="02040503050406030204" pitchFamily="18" charset="0"/>
                      </a:rPr>
                      <m:t>&lt;1</m:t>
                    </m:r>
                  </m:oMath>
                </a14:m>
                <a:r>
                  <a:rPr lang="en-GB" sz="1600" i="1" dirty="0"/>
                  <a:t> and </a:t>
                </a:r>
                <a14:m>
                  <m:oMath xmlns:m="http://schemas.openxmlformats.org/officeDocument/2006/math">
                    <m:r>
                      <a:rPr lang="en-GB" sz="1600" i="1" smtClean="0">
                        <a:latin typeface="Cambria Math" panose="02040503050406030204" pitchFamily="18" charset="0"/>
                        <a:ea typeface="Cambria Math" panose="02040503050406030204" pitchFamily="18" charset="0"/>
                      </a:rPr>
                      <m:t>𝛿</m:t>
                    </m:r>
                    <m:r>
                      <a:rPr lang="en-GB" sz="1600" i="1" smtClean="0">
                        <a:latin typeface="Cambria Math" panose="02040503050406030204" pitchFamily="18" charset="0"/>
                        <a:ea typeface="Cambria Math" panose="02040503050406030204" pitchFamily="18" charset="0"/>
                      </a:rPr>
                      <m:t>∈</m:t>
                    </m:r>
                    <m:d>
                      <m:dPr>
                        <m:endChr m:val=""/>
                        <m:ctrlPr>
                          <a:rPr lang="en-GB" sz="1600" i="1" smtClean="0">
                            <a:latin typeface="Cambria Math" panose="02040503050406030204" pitchFamily="18" charset="0"/>
                            <a:ea typeface="Cambria Math" panose="02040503050406030204" pitchFamily="18" charset="0"/>
                          </a:rPr>
                        </m:ctrlPr>
                      </m:dPr>
                      <m:e>
                        <m:r>
                          <a:rPr lang="en-GB" sz="1600" b="0" i="1" smtClean="0">
                            <a:latin typeface="Cambria Math" panose="02040503050406030204" pitchFamily="18" charset="0"/>
                            <a:ea typeface="Cambria Math" panose="02040503050406030204" pitchFamily="18" charset="0"/>
                          </a:rPr>
                          <m:t>0,</m:t>
                        </m:r>
                        <m:d>
                          <m:dPr>
                            <m:begChr m:val=""/>
                            <m:endChr m:val="]"/>
                            <m:ctrlPr>
                              <a:rPr lang="en-GB" sz="1600" b="0" i="1" smtClean="0">
                                <a:latin typeface="Cambria Math" panose="02040503050406030204" pitchFamily="18" charset="0"/>
                                <a:ea typeface="Cambria Math" panose="02040503050406030204" pitchFamily="18" charset="0"/>
                              </a:rPr>
                            </m:ctrlPr>
                          </m:dPr>
                          <m:e>
                            <m:r>
                              <a:rPr lang="en-GB" sz="1600" b="0" i="1" smtClean="0">
                                <a:latin typeface="Cambria Math" panose="02040503050406030204" pitchFamily="18" charset="0"/>
                                <a:ea typeface="Cambria Math" panose="02040503050406030204" pitchFamily="18" charset="0"/>
                              </a:rPr>
                              <m:t>1</m:t>
                            </m:r>
                          </m:e>
                        </m:d>
                      </m:e>
                    </m:d>
                    <m:r>
                      <a:rPr lang="en-GB" sz="1600" b="0" i="1" smtClean="0">
                        <a:latin typeface="Cambria Math" panose="02040503050406030204" pitchFamily="18" charset="0"/>
                        <a:ea typeface="Cambria Math" panose="02040503050406030204" pitchFamily="18" charset="0"/>
                      </a:rPr>
                      <m:t>,</m:t>
                    </m:r>
                  </m:oMath>
                </a14:m>
                <a:r>
                  <a:rPr lang="en-GB" sz="1600" i="1" dirty="0"/>
                  <a:t> there exists a parameter </a:t>
                </a:r>
                <a14:m>
                  <m:oMath xmlns:m="http://schemas.openxmlformats.org/officeDocument/2006/math">
                    <m:r>
                      <a:rPr lang="en-GB" sz="1600" b="0" i="1" smtClean="0">
                        <a:latin typeface="Cambria Math" panose="02040503050406030204" pitchFamily="18" charset="0"/>
                      </a:rPr>
                      <m:t>𝑘</m:t>
                    </m:r>
                  </m:oMath>
                </a14:m>
                <a:r>
                  <a:rPr lang="en-GB" sz="1600" i="1" dirty="0"/>
                  <a:t> such that </a:t>
                </a:r>
                <a14:m>
                  <m:oMath xmlns:m="http://schemas.openxmlformats.org/officeDocument/2006/math">
                    <m:sSub>
                      <m:sSubPr>
                        <m:ctrlPr>
                          <a:rPr lang="en-GB" sz="1600" i="1" smtClean="0">
                            <a:latin typeface="Cambria Math" panose="02040503050406030204" pitchFamily="18" charset="0"/>
                            <a:ea typeface="Cambria Math" panose="02040503050406030204" pitchFamily="18" charset="0"/>
                          </a:rPr>
                        </m:ctrlPr>
                      </m:sSubPr>
                      <m:e>
                        <m:r>
                          <a:rPr lang="en-GB" sz="1600" i="1" smtClean="0">
                            <a:latin typeface="Cambria Math" panose="02040503050406030204" pitchFamily="18" charset="0"/>
                            <a:ea typeface="Cambria Math" panose="02040503050406030204" pitchFamily="18" charset="0"/>
                          </a:rPr>
                          <m:t>𝒫</m:t>
                        </m:r>
                      </m:e>
                      <m:sub>
                        <m:r>
                          <a:rPr lang="en-GB" sz="1600" i="1">
                            <a:solidFill>
                              <a:srgbClr val="F47920"/>
                            </a:solidFill>
                            <a:latin typeface="Cambria Math" panose="02040503050406030204" pitchFamily="18" charset="0"/>
                            <a:ea typeface="Cambria Math" panose="02040503050406030204" pitchFamily="18" charset="0"/>
                          </a:rPr>
                          <m:t>𝑑</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𝑘</m:t>
                        </m:r>
                        <m:r>
                          <a:rPr lang="en-GB" sz="1600" i="1">
                            <a:latin typeface="Cambria Math" panose="02040503050406030204" pitchFamily="18" charset="0"/>
                            <a:ea typeface="Cambria Math" panose="02040503050406030204" pitchFamily="18" charset="0"/>
                          </a:rPr>
                          <m:t>,</m:t>
                        </m:r>
                        <m:r>
                          <a:rPr lang="en-GB" sz="1600" i="1" smtClean="0">
                            <a:solidFill>
                              <a:srgbClr val="F47920"/>
                            </a:solidFill>
                            <a:latin typeface="Cambria Math" panose="02040503050406030204" pitchFamily="18" charset="0"/>
                            <a:ea typeface="Cambria Math" panose="02040503050406030204" pitchFamily="18" charset="0"/>
                          </a:rPr>
                          <m:t>𝑛</m:t>
                        </m:r>
                        <m:r>
                          <a:rPr lang="en-GB" sz="1600" i="1">
                            <a:latin typeface="Cambria Math" panose="02040503050406030204" pitchFamily="18" charset="0"/>
                            <a:ea typeface="Cambria Math" panose="02040503050406030204" pitchFamily="18" charset="0"/>
                          </a:rPr>
                          <m:t>,</m:t>
                        </m:r>
                        <m:r>
                          <a:rPr lang="en-GB" sz="1600" i="1">
                            <a:solidFill>
                              <a:srgbClr val="F47920"/>
                            </a:solidFill>
                            <a:latin typeface="Cambria Math" panose="02040503050406030204" pitchFamily="18" charset="0"/>
                            <a:ea typeface="Cambria Math" panose="02040503050406030204" pitchFamily="18" charset="0"/>
                          </a:rPr>
                          <m:t>𝑡</m:t>
                        </m:r>
                      </m:sub>
                    </m:sSub>
                  </m:oMath>
                </a14:m>
                <a:r>
                  <a:rPr lang="en-GB" sz="1600" i="1" dirty="0"/>
                  <a:t> is </a:t>
                </a:r>
                <a14:m>
                  <m:oMath xmlns:m="http://schemas.openxmlformats.org/officeDocument/2006/math">
                    <m:d>
                      <m:dPr>
                        <m:ctrlPr>
                          <a:rPr lang="en-GB" sz="1600" i="1">
                            <a:latin typeface="Cambria Math" panose="02040503050406030204" pitchFamily="18" charset="0"/>
                          </a:rPr>
                        </m:ctrlPr>
                      </m:dPr>
                      <m:e>
                        <m:r>
                          <a:rPr lang="en-GB" sz="1600" i="1">
                            <a:latin typeface="Cambria Math" panose="02040503050406030204" pitchFamily="18" charset="0"/>
                            <a:ea typeface="Cambria Math" panose="02040503050406030204" pitchFamily="18" charset="0"/>
                          </a:rPr>
                          <m:t>𝜀</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𝛿</m:t>
                        </m:r>
                      </m:e>
                    </m:d>
                  </m:oMath>
                </a14:m>
                <a:r>
                  <a:rPr lang="en-GB" sz="1600" i="1" dirty="0"/>
                  <a:t>-DP and</a:t>
                </a:r>
              </a:p>
              <a:p>
                <a:pPr>
                  <a:buClr>
                    <a:srgbClr val="F47920"/>
                  </a:buClr>
                </a:pPr>
                <a:endParaRPr lang="en-GB" sz="800" i="1" dirty="0"/>
              </a:p>
              <a:p>
                <a:pPr marL="0" indent="0">
                  <a:buClr>
                    <a:srgbClr val="F47920"/>
                  </a:buClr>
                  <a:buNone/>
                </a:pPr>
                <a14:m>
                  <m:oMathPara xmlns:m="http://schemas.openxmlformats.org/officeDocument/2006/math">
                    <m:oMathParaPr>
                      <m:jc m:val="centerGroup"/>
                    </m:oMathParaPr>
                    <m:oMath xmlns:m="http://schemas.openxmlformats.org/officeDocument/2006/math">
                      <m:borderBox>
                        <m:borderBoxPr>
                          <m:ctrlPr>
                            <a:rPr lang="en-GB" sz="1600" i="1" smtClean="0">
                              <a:latin typeface="Cambria Math" panose="02040503050406030204" pitchFamily="18" charset="0"/>
                            </a:rPr>
                          </m:ctrlPr>
                        </m:borderBoxPr>
                        <m:e>
                          <m:acc>
                            <m:accPr>
                              <m:chr m:val="̂"/>
                              <m:ctrlPr>
                                <a:rPr lang="en-GB" sz="1600" i="1" smtClean="0">
                                  <a:latin typeface="Cambria Math" panose="02040503050406030204" pitchFamily="18" charset="0"/>
                                </a:rPr>
                              </m:ctrlPr>
                            </m:accPr>
                            <m:e>
                              <m:r>
                                <m:rPr>
                                  <m:sty m:val="p"/>
                                </m:rPr>
                                <a:rPr lang="en-GB" sz="1600" b="0" i="0" smtClean="0">
                                  <a:latin typeface="Cambria Math" panose="02040503050406030204" pitchFamily="18" charset="0"/>
                                </a:rPr>
                                <m:t>MSE</m:t>
                              </m:r>
                            </m:e>
                          </m:acc>
                          <m:d>
                            <m:dPr>
                              <m:ctrlPr>
                                <a:rPr lang="en-GB" sz="1600" i="1" smtClean="0">
                                  <a:latin typeface="Cambria Math" panose="02040503050406030204" pitchFamily="18" charset="0"/>
                                </a:rPr>
                              </m:ctrlPr>
                            </m:dPr>
                            <m:e>
                              <m:sSub>
                                <m:sSubPr>
                                  <m:ctrlPr>
                                    <a:rPr lang="en-GB" sz="1600" i="1">
                                      <a:latin typeface="Cambria Math" panose="02040503050406030204" pitchFamily="18" charset="0"/>
                                      <a:ea typeface="Cambria Math" panose="02040503050406030204" pitchFamily="18" charset="0"/>
                                    </a:rPr>
                                  </m:ctrlPr>
                                </m:sSubPr>
                                <m:e>
                                  <m:r>
                                    <a:rPr lang="en-GB" sz="1600" i="1">
                                      <a:latin typeface="Cambria Math" panose="02040503050406030204" pitchFamily="18" charset="0"/>
                                      <a:ea typeface="Cambria Math" panose="02040503050406030204" pitchFamily="18" charset="0"/>
                                    </a:rPr>
                                    <m:t>𝒫</m:t>
                                  </m:r>
                                </m:e>
                                <m:sub>
                                  <m:r>
                                    <a:rPr lang="en-GB" sz="1600" i="1">
                                      <a:solidFill>
                                        <a:srgbClr val="F47920"/>
                                      </a:solidFill>
                                      <a:latin typeface="Cambria Math" panose="02040503050406030204" pitchFamily="18" charset="0"/>
                                      <a:ea typeface="Cambria Math" panose="02040503050406030204" pitchFamily="18" charset="0"/>
                                    </a:rPr>
                                    <m:t>𝑑</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𝑘</m:t>
                                  </m:r>
                                  <m:r>
                                    <a:rPr lang="en-GB" sz="1600" i="1">
                                      <a:latin typeface="Cambria Math" panose="02040503050406030204" pitchFamily="18" charset="0"/>
                                      <a:ea typeface="Cambria Math" panose="02040503050406030204" pitchFamily="18" charset="0"/>
                                    </a:rPr>
                                    <m:t>,</m:t>
                                  </m:r>
                                  <m:r>
                                    <a:rPr lang="en-GB" sz="1600" i="1" smtClean="0">
                                      <a:solidFill>
                                        <a:srgbClr val="F47920"/>
                                      </a:solidFill>
                                      <a:latin typeface="Cambria Math" panose="02040503050406030204" pitchFamily="18" charset="0"/>
                                      <a:ea typeface="Cambria Math" panose="02040503050406030204" pitchFamily="18" charset="0"/>
                                    </a:rPr>
                                    <m:t>𝑛</m:t>
                                  </m:r>
                                  <m:r>
                                    <a:rPr lang="en-GB" sz="1600" i="1">
                                      <a:latin typeface="Cambria Math" panose="02040503050406030204" pitchFamily="18" charset="0"/>
                                      <a:ea typeface="Cambria Math" panose="02040503050406030204" pitchFamily="18" charset="0"/>
                                    </a:rPr>
                                    <m:t>,</m:t>
                                  </m:r>
                                  <m:r>
                                    <a:rPr lang="en-GB" sz="1600" i="1">
                                      <a:solidFill>
                                        <a:srgbClr val="F47920"/>
                                      </a:solidFill>
                                      <a:latin typeface="Cambria Math" panose="02040503050406030204" pitchFamily="18" charset="0"/>
                                      <a:ea typeface="Cambria Math" panose="02040503050406030204" pitchFamily="18" charset="0"/>
                                    </a:rPr>
                                    <m:t>𝑡</m:t>
                                  </m:r>
                                </m:sub>
                              </m:sSub>
                            </m:e>
                          </m:d>
                          <m:r>
                            <a:rPr lang="en-GB" sz="1600" b="0" i="1" smtClean="0">
                              <a:latin typeface="Cambria Math" panose="02040503050406030204" pitchFamily="18" charset="0"/>
                              <a:ea typeface="Cambria Math" panose="02040503050406030204" pitchFamily="18" charset="0"/>
                            </a:rPr>
                            <m:t>=</m:t>
                          </m:r>
                          <m:f>
                            <m:fPr>
                              <m:ctrlPr>
                                <a:rPr lang="en-GB" sz="1600" b="0" i="1" smtClean="0">
                                  <a:latin typeface="Cambria Math" panose="02040503050406030204" pitchFamily="18" charset="0"/>
                                  <a:ea typeface="Cambria Math" panose="02040503050406030204" pitchFamily="18" charset="0"/>
                                </a:rPr>
                              </m:ctrlPr>
                            </m:fPr>
                            <m:num>
                              <m:r>
                                <a:rPr lang="en-GB" sz="1600" b="0" i="1" smtClean="0">
                                  <a:latin typeface="Cambria Math" panose="02040503050406030204" pitchFamily="18" charset="0"/>
                                  <a:ea typeface="Cambria Math" panose="02040503050406030204" pitchFamily="18" charset="0"/>
                                </a:rPr>
                                <m:t>2</m:t>
                              </m:r>
                              <m:r>
                                <a:rPr lang="en-GB" sz="1600" b="0" i="1" smtClean="0">
                                  <a:solidFill>
                                    <a:srgbClr val="F47920"/>
                                  </a:solidFill>
                                  <a:latin typeface="Cambria Math" panose="02040503050406030204" pitchFamily="18" charset="0"/>
                                  <a:ea typeface="Cambria Math" panose="02040503050406030204" pitchFamily="18" charset="0"/>
                                </a:rPr>
                                <m:t>𝑡</m:t>
                              </m:r>
                              <m:sSup>
                                <m:sSupPr>
                                  <m:ctrlPr>
                                    <a:rPr lang="en-GB" sz="1600" b="0" i="1" smtClean="0">
                                      <a:solidFill>
                                        <a:srgbClr val="F47920"/>
                                      </a:solidFill>
                                      <a:latin typeface="Cambria Math" panose="02040503050406030204" pitchFamily="18" charset="0"/>
                                      <a:ea typeface="Cambria Math" panose="02040503050406030204" pitchFamily="18" charset="0"/>
                                    </a:rPr>
                                  </m:ctrlPr>
                                </m:sSupPr>
                                <m:e>
                                  <m:r>
                                    <a:rPr lang="en-GB" sz="1600" b="0" i="1" smtClean="0">
                                      <a:solidFill>
                                        <a:srgbClr val="F47920"/>
                                      </a:solidFill>
                                      <a:latin typeface="Cambria Math" panose="02040503050406030204" pitchFamily="18" charset="0"/>
                                      <a:ea typeface="Cambria Math" panose="02040503050406030204" pitchFamily="18" charset="0"/>
                                    </a:rPr>
                                    <m:t>𝑑</m:t>
                                  </m:r>
                                </m:e>
                                <m:sup>
                                  <m:r>
                                    <a:rPr lang="en-GB" sz="1600" b="0" i="1" smtClean="0">
                                      <a:solidFill>
                                        <a:srgbClr val="F47920"/>
                                      </a:solidFill>
                                      <a:latin typeface="Cambria Math" panose="02040503050406030204" pitchFamily="18" charset="0"/>
                                      <a:ea typeface="Cambria Math" panose="02040503050406030204" pitchFamily="18" charset="0"/>
                                    </a:rPr>
                                    <m:t>8/3</m:t>
                                  </m:r>
                                </m:sup>
                              </m:sSup>
                              <m:sSup>
                                <m:sSupPr>
                                  <m:ctrlPr>
                                    <a:rPr lang="en-GB" sz="1600" b="0" i="1" smtClean="0">
                                      <a:latin typeface="Cambria Math" panose="02040503050406030204" pitchFamily="18" charset="0"/>
                                      <a:ea typeface="Cambria Math" panose="02040503050406030204" pitchFamily="18" charset="0"/>
                                    </a:rPr>
                                  </m:ctrlPr>
                                </m:sSupPr>
                                <m:e>
                                  <m:d>
                                    <m:dPr>
                                      <m:ctrlPr>
                                        <a:rPr lang="en-GB" sz="1600" i="1">
                                          <a:latin typeface="Cambria Math" panose="02040503050406030204" pitchFamily="18" charset="0"/>
                                          <a:ea typeface="Cambria Math" panose="02040503050406030204" pitchFamily="18" charset="0"/>
                                        </a:rPr>
                                      </m:ctrlPr>
                                    </m:dPr>
                                    <m:e>
                                      <m:func>
                                        <m:funcPr>
                                          <m:ctrlPr>
                                            <a:rPr lang="en-GB" sz="1600" i="1">
                                              <a:latin typeface="Cambria Math" panose="02040503050406030204" pitchFamily="18" charset="0"/>
                                              <a:ea typeface="Cambria Math" panose="02040503050406030204" pitchFamily="18" charset="0"/>
                                            </a:rPr>
                                          </m:ctrlPr>
                                        </m:funcPr>
                                        <m:fName>
                                          <m:r>
                                            <a:rPr lang="en-GB" sz="1600">
                                              <a:latin typeface="Cambria Math" panose="02040503050406030204" pitchFamily="18" charset="0"/>
                                              <a:ea typeface="Cambria Math" panose="02040503050406030204" pitchFamily="18" charset="0"/>
                                            </a:rPr>
                                            <m:t>14</m:t>
                                          </m:r>
                                          <m:r>
                                            <m:rPr>
                                              <m:sty m:val="p"/>
                                            </m:rPr>
                                            <a:rPr lang="en-GB" sz="1600">
                                              <a:latin typeface="Cambria Math" panose="02040503050406030204" pitchFamily="18" charset="0"/>
                                              <a:ea typeface="Cambria Math" panose="02040503050406030204" pitchFamily="18" charset="0"/>
                                            </a:rPr>
                                            <m:t>log</m:t>
                                          </m:r>
                                        </m:fName>
                                        <m:e>
                                          <m:d>
                                            <m:dPr>
                                              <m:ctrlPr>
                                                <a:rPr lang="en-GB" sz="1600" i="1">
                                                  <a:latin typeface="Cambria Math" panose="02040503050406030204" pitchFamily="18" charset="0"/>
                                                  <a:ea typeface="Cambria Math" panose="02040503050406030204" pitchFamily="18" charset="0"/>
                                                </a:rPr>
                                              </m:ctrlPr>
                                            </m:dPr>
                                            <m:e>
                                              <m:r>
                                                <a:rPr lang="en-GB" sz="1600" i="1">
                                                  <a:latin typeface="Cambria Math" panose="02040503050406030204" pitchFamily="18" charset="0"/>
                                                  <a:ea typeface="Cambria Math" panose="02040503050406030204" pitchFamily="18" charset="0"/>
                                                </a:rPr>
                                                <m:t>1/</m:t>
                                              </m:r>
                                              <m:r>
                                                <a:rPr lang="en-GB" sz="1600" i="1">
                                                  <a:latin typeface="Cambria Math" panose="02040503050406030204" pitchFamily="18" charset="0"/>
                                                  <a:ea typeface="Cambria Math" panose="02040503050406030204" pitchFamily="18" charset="0"/>
                                                </a:rPr>
                                                <m:t>𝛿</m:t>
                                              </m:r>
                                            </m:e>
                                          </m:d>
                                          <m:func>
                                            <m:funcPr>
                                              <m:ctrlPr>
                                                <a:rPr lang="en-GB" sz="1600" i="1">
                                                  <a:latin typeface="Cambria Math" panose="02040503050406030204" pitchFamily="18" charset="0"/>
                                                  <a:ea typeface="Cambria Math" panose="02040503050406030204" pitchFamily="18" charset="0"/>
                                                </a:rPr>
                                              </m:ctrlPr>
                                            </m:funcPr>
                                            <m:fName>
                                              <m:r>
                                                <m:rPr>
                                                  <m:sty m:val="p"/>
                                                </m:rPr>
                                                <a:rPr lang="en-GB" sz="1600">
                                                  <a:latin typeface="Cambria Math" panose="02040503050406030204" pitchFamily="18" charset="0"/>
                                                  <a:ea typeface="Cambria Math" panose="02040503050406030204" pitchFamily="18" charset="0"/>
                                                </a:rPr>
                                                <m:t>log</m:t>
                                              </m:r>
                                            </m:fName>
                                            <m:e>
                                              <m:d>
                                                <m:dPr>
                                                  <m:ctrlPr>
                                                    <a:rPr lang="en-GB" sz="1600" i="1">
                                                      <a:latin typeface="Cambria Math" panose="02040503050406030204" pitchFamily="18" charset="0"/>
                                                      <a:ea typeface="Cambria Math" panose="02040503050406030204" pitchFamily="18" charset="0"/>
                                                    </a:rPr>
                                                  </m:ctrlPr>
                                                </m:dPr>
                                                <m:e>
                                                  <m:r>
                                                    <a:rPr lang="en-GB" sz="1600" i="1">
                                                      <a:latin typeface="Cambria Math" panose="02040503050406030204" pitchFamily="18" charset="0"/>
                                                      <a:ea typeface="Cambria Math" panose="02040503050406030204" pitchFamily="18" charset="0"/>
                                                    </a:rPr>
                                                    <m:t>2</m:t>
                                                  </m:r>
                                                  <m:r>
                                                    <a:rPr lang="en-GB" sz="1600" i="1">
                                                      <a:solidFill>
                                                        <a:srgbClr val="F47920"/>
                                                      </a:solidFill>
                                                      <a:latin typeface="Cambria Math" panose="02040503050406030204" pitchFamily="18" charset="0"/>
                                                      <a:ea typeface="Cambria Math" panose="02040503050406030204" pitchFamily="18" charset="0"/>
                                                    </a:rPr>
                                                    <m:t>𝑡</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𝛿</m:t>
                                                  </m:r>
                                                </m:e>
                                              </m:d>
                                            </m:e>
                                          </m:func>
                                        </m:e>
                                      </m:func>
                                    </m:e>
                                  </m:d>
                                </m:e>
                                <m:sup>
                                  <m:r>
                                    <a:rPr lang="en-GB" sz="1600" b="0" i="1" smtClean="0">
                                      <a:latin typeface="Cambria Math" panose="02040503050406030204" pitchFamily="18" charset="0"/>
                                      <a:ea typeface="Cambria Math" panose="02040503050406030204" pitchFamily="18" charset="0"/>
                                    </a:rPr>
                                    <m:t>2/3</m:t>
                                  </m:r>
                                </m:sup>
                              </m:sSup>
                            </m:num>
                            <m:den>
                              <m:sSup>
                                <m:sSupPr>
                                  <m:ctrlPr>
                                    <a:rPr lang="en-GB" sz="1600" b="0" i="1" smtClean="0">
                                      <a:latin typeface="Cambria Math" panose="02040503050406030204" pitchFamily="18" charset="0"/>
                                      <a:ea typeface="Cambria Math" panose="02040503050406030204" pitchFamily="18" charset="0"/>
                                    </a:rPr>
                                  </m:ctrlPr>
                                </m:sSupPr>
                                <m:e>
                                  <m:d>
                                    <m:dPr>
                                      <m:ctrlPr>
                                        <a:rPr lang="en-GB" sz="1600" i="1">
                                          <a:latin typeface="Cambria Math" panose="02040503050406030204" pitchFamily="18" charset="0"/>
                                          <a:ea typeface="Cambria Math" panose="02040503050406030204" pitchFamily="18" charset="0"/>
                                        </a:rPr>
                                      </m:ctrlPr>
                                    </m:dPr>
                                    <m:e>
                                      <m:r>
                                        <a:rPr lang="en-GB" sz="1600" i="1">
                                          <a:latin typeface="Cambria Math" panose="02040503050406030204" pitchFamily="18" charset="0"/>
                                          <a:ea typeface="Cambria Math" panose="02040503050406030204" pitchFamily="18" charset="0"/>
                                        </a:rPr>
                                        <m:t>1−</m:t>
                                      </m:r>
                                      <m:r>
                                        <a:rPr lang="en-GB" sz="1600" i="1">
                                          <a:latin typeface="Cambria Math" panose="02040503050406030204" pitchFamily="18" charset="0"/>
                                          <a:ea typeface="Cambria Math" panose="02040503050406030204" pitchFamily="18" charset="0"/>
                                        </a:rPr>
                                        <m:t>𝛾</m:t>
                                      </m:r>
                                    </m:e>
                                  </m:d>
                                </m:e>
                                <m:sup>
                                  <m:r>
                                    <a:rPr lang="en-GB" sz="1600" b="0" i="1" smtClean="0">
                                      <a:latin typeface="Cambria Math" panose="02040503050406030204" pitchFamily="18" charset="0"/>
                                      <a:ea typeface="Cambria Math" panose="02040503050406030204" pitchFamily="18" charset="0"/>
                                    </a:rPr>
                                    <m:t>2</m:t>
                                  </m:r>
                                </m:sup>
                              </m:sSup>
                              <m:sSup>
                                <m:sSupPr>
                                  <m:ctrlPr>
                                    <a:rPr lang="en-GB" sz="1600" b="0" i="1" smtClean="0">
                                      <a:solidFill>
                                        <a:srgbClr val="F47920"/>
                                      </a:solidFill>
                                      <a:latin typeface="Cambria Math" panose="02040503050406030204" pitchFamily="18" charset="0"/>
                                      <a:ea typeface="Cambria Math" panose="02040503050406030204" pitchFamily="18" charset="0"/>
                                    </a:rPr>
                                  </m:ctrlPr>
                                </m:sSupPr>
                                <m:e>
                                  <m:r>
                                    <a:rPr lang="en-GB" sz="1600" b="0" i="1" smtClean="0">
                                      <a:solidFill>
                                        <a:srgbClr val="F47920"/>
                                      </a:solidFill>
                                      <a:latin typeface="Cambria Math" panose="02040503050406030204" pitchFamily="18" charset="0"/>
                                      <a:ea typeface="Cambria Math" panose="02040503050406030204" pitchFamily="18" charset="0"/>
                                    </a:rPr>
                                    <m:t>𝑛</m:t>
                                  </m:r>
                                </m:e>
                                <m:sup>
                                  <m:r>
                                    <a:rPr lang="en-GB" sz="1600" b="0" i="1" smtClean="0">
                                      <a:solidFill>
                                        <a:srgbClr val="F47920"/>
                                      </a:solidFill>
                                      <a:latin typeface="Cambria Math" panose="02040503050406030204" pitchFamily="18" charset="0"/>
                                      <a:ea typeface="Cambria Math" panose="02040503050406030204" pitchFamily="18" charset="0"/>
                                    </a:rPr>
                                    <m:t>5/3</m:t>
                                  </m:r>
                                </m:sup>
                              </m:sSup>
                              <m:sSup>
                                <m:sSupPr>
                                  <m:ctrlPr>
                                    <a:rPr lang="en-GB" sz="1600" b="0" i="1" smtClean="0">
                                      <a:latin typeface="Cambria Math" panose="02040503050406030204" pitchFamily="18" charset="0"/>
                                      <a:ea typeface="Cambria Math" panose="02040503050406030204" pitchFamily="18" charset="0"/>
                                    </a:rPr>
                                  </m:ctrlPr>
                                </m:sSupPr>
                                <m:e>
                                  <m:r>
                                    <a:rPr lang="en-GB" sz="1600" b="0" i="1" smtClean="0">
                                      <a:latin typeface="Cambria Math" panose="02040503050406030204" pitchFamily="18" charset="0"/>
                                      <a:ea typeface="Cambria Math" panose="02040503050406030204" pitchFamily="18" charset="0"/>
                                    </a:rPr>
                                    <m:t>𝜀</m:t>
                                  </m:r>
                                </m:e>
                                <m:sup>
                                  <m:r>
                                    <a:rPr lang="en-GB" sz="1600" b="0" i="1" smtClean="0">
                                      <a:latin typeface="Cambria Math" panose="02040503050406030204" pitchFamily="18" charset="0"/>
                                      <a:ea typeface="Cambria Math" panose="02040503050406030204" pitchFamily="18" charset="0"/>
                                    </a:rPr>
                                    <m:t>4/3</m:t>
                                  </m:r>
                                </m:sup>
                              </m:sSup>
                            </m:den>
                          </m:f>
                        </m:e>
                      </m:borderBox>
                      <m:r>
                        <a:rPr lang="en-GB" sz="1600" b="0" i="1" smtClean="0">
                          <a:latin typeface="Cambria Math" panose="02040503050406030204" pitchFamily="18" charset="0"/>
                        </a:rPr>
                        <m:t> .</m:t>
                      </m:r>
                    </m:oMath>
                  </m:oMathPara>
                </a14:m>
                <a:endParaRPr lang="en-GB" sz="1600" i="1" dirty="0"/>
              </a:p>
              <a:p>
                <a:pPr>
                  <a:buClr>
                    <a:srgbClr val="F47920"/>
                  </a:buClr>
                </a:pPr>
                <a14:m>
                  <m:oMath xmlns:m="http://schemas.openxmlformats.org/officeDocument/2006/math">
                    <m:acc>
                      <m:accPr>
                        <m:chr m:val="̂"/>
                        <m:ctrlPr>
                          <a:rPr lang="en-GB" sz="1600" i="1" smtClean="0">
                            <a:latin typeface="Cambria Math" panose="02040503050406030204" pitchFamily="18" charset="0"/>
                          </a:rPr>
                        </m:ctrlPr>
                      </m:accPr>
                      <m:e>
                        <m:r>
                          <m:rPr>
                            <m:sty m:val="p"/>
                          </m:rPr>
                          <a:rPr lang="en-GB" sz="1600" b="0" i="0" smtClean="0">
                            <a:latin typeface="Cambria Math" panose="02040503050406030204" pitchFamily="18" charset="0"/>
                          </a:rPr>
                          <m:t>MSE</m:t>
                        </m:r>
                      </m:e>
                    </m:acc>
                  </m:oMath>
                </a14:m>
                <a:r>
                  <a:rPr lang="en-GB" sz="1600" dirty="0"/>
                  <a:t> denotes </a:t>
                </a:r>
                <a:r>
                  <a:rPr lang="en-GB" sz="1600" dirty="0">
                    <a:solidFill>
                      <a:srgbClr val="F47920"/>
                    </a:solidFill>
                  </a:rPr>
                  <a:t>squared error</a:t>
                </a:r>
                <a:r>
                  <a:rPr lang="en-GB" sz="1600" dirty="0"/>
                  <a:t> between </a:t>
                </a:r>
                <a:r>
                  <a:rPr lang="en-GB" sz="1600" dirty="0">
                    <a:solidFill>
                      <a:srgbClr val="F47920"/>
                    </a:solidFill>
                  </a:rPr>
                  <a:t>estimated average vector</a:t>
                </a:r>
                <a:r>
                  <a:rPr lang="en-GB" sz="1600" dirty="0"/>
                  <a:t> and </a:t>
                </a:r>
                <a:r>
                  <a:rPr lang="en-GB" sz="1600" dirty="0">
                    <a:solidFill>
                      <a:srgbClr val="F47920"/>
                    </a:solidFill>
                  </a:rPr>
                  <a:t>true average vector</a:t>
                </a:r>
                <a:r>
                  <a:rPr lang="en-GB" sz="1600" dirty="0"/>
                  <a:t>.</a:t>
                </a:r>
                <a:endParaRPr lang="en-GB" sz="1600" i="1" dirty="0"/>
              </a:p>
            </p:txBody>
          </p:sp>
        </mc:Choice>
        <mc:Fallback xmlns="">
          <p:sp>
            <p:nvSpPr>
              <p:cNvPr id="6" name="Text Placeholder 3"/>
              <p:cNvSpPr>
                <a:spLocks noGrp="1" noRot="1" noChangeAspect="1" noMove="1" noResize="1" noEditPoints="1" noAdjustHandles="1" noChangeArrowheads="1" noChangeShapeType="1" noTextEdit="1"/>
              </p:cNvSpPr>
              <p:nvPr>
                <p:ph type="body" sz="quarter" idx="4294967295"/>
              </p:nvPr>
            </p:nvSpPr>
            <p:spPr>
              <a:xfrm>
                <a:off x="884241" y="1763577"/>
                <a:ext cx="6110339" cy="2749156"/>
              </a:xfrm>
              <a:prstGeom prst="rect">
                <a:avLst/>
              </a:prstGeom>
              <a:blipFill>
                <a:blip r:embed="rId3"/>
                <a:stretch>
                  <a:fillRect l="-399" t="-1552" r="-4291" b="-2661"/>
                </a:stretch>
              </a:blipFill>
            </p:spPr>
            <p:txBody>
              <a:bodyPr/>
              <a:lstStyle/>
              <a:p>
                <a:r>
                  <a:rPr lang="en-GB">
                    <a:noFill/>
                  </a:rPr>
                  <a:t> </a:t>
                </a:r>
              </a:p>
            </p:txBody>
          </p:sp>
        </mc:Fallback>
      </mc:AlternateContent>
      <p:sp>
        <p:nvSpPr>
          <p:cNvPr id="7" name="Text Placeholder 4"/>
          <p:cNvSpPr>
            <a:spLocks noGrp="1"/>
          </p:cNvSpPr>
          <p:nvPr>
            <p:ph type="body" sz="quarter" idx="4294967295"/>
          </p:nvPr>
        </p:nvSpPr>
        <p:spPr>
          <a:xfrm>
            <a:off x="884242" y="1215700"/>
            <a:ext cx="6029514" cy="380867"/>
          </a:xfrm>
          <a:prstGeom prst="rect">
            <a:avLst/>
          </a:prstGeom>
        </p:spPr>
        <p:txBody>
          <a:bodyPr>
            <a:noAutofit/>
          </a:bodyPr>
          <a:lstStyle/>
          <a:p>
            <a:pPr marL="0" indent="0">
              <a:buNone/>
            </a:pPr>
            <a:r>
              <a:rPr lang="en-US" sz="2400" b="1" dirty="0">
                <a:solidFill>
                  <a:srgbClr val="F47920"/>
                </a:solidFill>
                <a:latin typeface="+mn-lt"/>
              </a:rPr>
              <a:t>Normalizing</a:t>
            </a:r>
            <a:r>
              <a:rPr lang="en-US" sz="2400" dirty="0">
                <a:latin typeface="+mn-lt"/>
              </a:rPr>
              <a:t> Mean </a:t>
            </a:r>
            <a:r>
              <a:rPr lang="en-US" sz="2400" dirty="0"/>
              <a:t>Squared Error (MSE)</a:t>
            </a:r>
            <a:endParaRPr lang="en-US" sz="2400" dirty="0">
              <a:latin typeface="+mn-lt"/>
            </a:endParaRPr>
          </a:p>
          <a:p>
            <a:endParaRPr lang="en-US" dirty="0">
              <a:solidFill>
                <a:srgbClr val="00B2DD"/>
              </a:solidFill>
              <a:latin typeface="+mn-lt"/>
            </a:endParaRPr>
          </a:p>
        </p:txBody>
      </p:sp>
    </p:spTree>
    <p:extLst>
      <p:ext uri="{BB962C8B-B14F-4D97-AF65-F5344CB8AC3E}">
        <p14:creationId xmlns:p14="http://schemas.microsoft.com/office/powerpoint/2010/main" val="388282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 Placeholder 3"/>
              <p:cNvSpPr>
                <a:spLocks noGrp="1"/>
              </p:cNvSpPr>
              <p:nvPr>
                <p:ph type="body" sz="quarter" idx="4294967295"/>
              </p:nvPr>
            </p:nvSpPr>
            <p:spPr>
              <a:xfrm>
                <a:off x="884241" y="1763577"/>
                <a:ext cx="6110339" cy="2749156"/>
              </a:xfrm>
              <a:prstGeom prst="rect">
                <a:avLst/>
              </a:prstGeom>
            </p:spPr>
            <p:txBody>
              <a:bodyPr/>
              <a:lstStyle/>
              <a:p>
                <a:pPr>
                  <a:buClr>
                    <a:srgbClr val="F47920"/>
                  </a:buClr>
                </a:pPr>
                <a:r>
                  <a:rPr lang="en-GB" sz="1600" dirty="0"/>
                  <a:t>Simply </a:t>
                </a:r>
                <a:r>
                  <a:rPr lang="en-GB" sz="1600" dirty="0">
                    <a:solidFill>
                      <a:srgbClr val="F47920"/>
                    </a:solidFill>
                  </a:rPr>
                  <a:t>take square root</a:t>
                </a:r>
                <a:r>
                  <a:rPr lang="en-GB" sz="1600" dirty="0"/>
                  <a:t> of Corollary 1:</a:t>
                </a:r>
              </a:p>
              <a:p>
                <a:pPr>
                  <a:buClr>
                    <a:srgbClr val="F47920"/>
                  </a:buClr>
                </a:pPr>
                <a:r>
                  <a:rPr lang="en-GB" sz="1600" b="1" i="1" dirty="0">
                    <a:solidFill>
                      <a:srgbClr val="F47920"/>
                    </a:solidFill>
                  </a:rPr>
                  <a:t>Corollary 2:</a:t>
                </a:r>
                <a:r>
                  <a:rPr lang="en-GB" sz="1600" i="1" dirty="0"/>
                  <a:t> For every statistical query </a:t>
                </a:r>
                <a14:m>
                  <m:oMath xmlns:m="http://schemas.openxmlformats.org/officeDocument/2006/math">
                    <m:r>
                      <a:rPr lang="en-GB" sz="1600" b="0" i="1" smtClean="0">
                        <a:latin typeface="Cambria Math" panose="02040503050406030204" pitchFamily="18" charset="0"/>
                      </a:rPr>
                      <m:t>𝑞</m:t>
                    </m:r>
                    <m:r>
                      <a:rPr lang="en-GB" sz="1600" b="0" i="1" smtClean="0">
                        <a:latin typeface="Cambria Math" panose="02040503050406030204" pitchFamily="18" charset="0"/>
                      </a:rPr>
                      <m:t> : </m:t>
                    </m:r>
                    <m:r>
                      <a:rPr lang="en-GB" sz="1600" b="0" i="1" smtClean="0">
                        <a:latin typeface="Cambria Math" panose="02040503050406030204" pitchFamily="18" charset="0"/>
                        <a:ea typeface="Cambria Math" panose="02040503050406030204" pitchFamily="18" charset="0"/>
                      </a:rPr>
                      <m:t>𝒳</m:t>
                    </m:r>
                    <m:r>
                      <a:rPr lang="en-GB" sz="1600" b="0" i="1" smtClean="0">
                        <a:latin typeface="Cambria Math" panose="02040503050406030204" pitchFamily="18" charset="0"/>
                        <a:ea typeface="Cambria Math" panose="02040503050406030204" pitchFamily="18" charset="0"/>
                      </a:rPr>
                      <m:t>↦</m:t>
                    </m:r>
                    <m:sSup>
                      <m:sSupPr>
                        <m:ctrlPr>
                          <a:rPr lang="en-GB" sz="1600" b="0" i="1" smtClean="0">
                            <a:latin typeface="Cambria Math" panose="02040503050406030204" pitchFamily="18" charset="0"/>
                            <a:ea typeface="Cambria Math" panose="02040503050406030204" pitchFamily="18" charset="0"/>
                          </a:rPr>
                        </m:ctrlPr>
                      </m:sSupPr>
                      <m:e>
                        <m:d>
                          <m:dPr>
                            <m:begChr m:val="["/>
                            <m:endChr m:val="]"/>
                            <m:ctrlPr>
                              <a:rPr lang="en-GB" sz="1600" i="1">
                                <a:latin typeface="Cambria Math" panose="02040503050406030204" pitchFamily="18" charset="0"/>
                                <a:ea typeface="Cambria Math" panose="02040503050406030204" pitchFamily="18" charset="0"/>
                              </a:rPr>
                            </m:ctrlPr>
                          </m:dPr>
                          <m:e>
                            <m:r>
                              <a:rPr lang="en-GB" sz="1600" i="1">
                                <a:latin typeface="Cambria Math" panose="02040503050406030204" pitchFamily="18" charset="0"/>
                                <a:ea typeface="Cambria Math" panose="02040503050406030204" pitchFamily="18" charset="0"/>
                              </a:rPr>
                              <m:t>0,1</m:t>
                            </m:r>
                          </m:e>
                        </m:d>
                      </m:e>
                      <m:sup>
                        <m:r>
                          <a:rPr lang="en-GB" sz="1600" b="0" i="1" smtClean="0">
                            <a:latin typeface="Cambria Math" panose="02040503050406030204" pitchFamily="18" charset="0"/>
                            <a:ea typeface="Cambria Math" panose="02040503050406030204" pitchFamily="18" charset="0"/>
                          </a:rPr>
                          <m:t>𝑑</m:t>
                        </m:r>
                      </m:sup>
                    </m:sSup>
                    <m:r>
                      <a:rPr lang="en-GB" sz="1600" b="0" i="1" smtClean="0">
                        <a:latin typeface="Cambria Math" panose="02040503050406030204" pitchFamily="18" charset="0"/>
                        <a:ea typeface="Cambria Math" panose="02040503050406030204" pitchFamily="18" charset="0"/>
                      </a:rPr>
                      <m:t>,</m:t>
                    </m:r>
                  </m:oMath>
                </a14:m>
                <a:r>
                  <a:rPr lang="en-GB" sz="1600" i="1" dirty="0"/>
                  <a:t> </a:t>
                </a:r>
                <a14:m>
                  <m:oMath xmlns:m="http://schemas.openxmlformats.org/officeDocument/2006/math">
                    <m:r>
                      <a:rPr lang="en-GB" sz="1600" b="0" i="1" smtClean="0">
                        <a:solidFill>
                          <a:srgbClr val="F47920"/>
                        </a:solidFill>
                        <a:latin typeface="Cambria Math" panose="02040503050406030204" pitchFamily="18" charset="0"/>
                      </a:rPr>
                      <m:t>𝑑</m:t>
                    </m:r>
                    <m:r>
                      <a:rPr lang="en-GB" sz="1600" b="0" i="1" smtClean="0">
                        <a:latin typeface="Cambria Math" panose="02040503050406030204" pitchFamily="18" charset="0"/>
                      </a:rPr>
                      <m:t>,</m:t>
                    </m:r>
                    <m:r>
                      <a:rPr lang="en-GB" sz="1600" b="0" i="1" smtClean="0">
                        <a:solidFill>
                          <a:srgbClr val="F47920"/>
                        </a:solidFill>
                        <a:latin typeface="Cambria Math" panose="02040503050406030204" pitchFamily="18" charset="0"/>
                      </a:rPr>
                      <m:t>𝑛</m:t>
                    </m:r>
                    <m:r>
                      <a:rPr lang="en-GB" sz="1600" b="0" i="1" smtClean="0">
                        <a:solidFill>
                          <a:srgbClr val="F47920"/>
                        </a:solidFill>
                        <a:latin typeface="Cambria Math" panose="02040503050406030204" pitchFamily="18" charset="0"/>
                        <a:ea typeface="Cambria Math" panose="02040503050406030204" pitchFamily="18" charset="0"/>
                      </a:rPr>
                      <m:t>∈</m:t>
                    </m:r>
                    <m:r>
                      <a:rPr lang="en-GB" sz="1600" b="0" i="1" smtClean="0">
                        <a:solidFill>
                          <a:srgbClr val="F47920"/>
                        </a:solidFill>
                        <a:latin typeface="Cambria Math" panose="02040503050406030204" pitchFamily="18" charset="0"/>
                        <a:ea typeface="Cambria Math" panose="02040503050406030204" pitchFamily="18" charset="0"/>
                      </a:rPr>
                      <m:t>ℕ</m:t>
                    </m:r>
                    <m:r>
                      <a:rPr lang="en-GB" sz="1600" b="0" i="1" smtClean="0">
                        <a:solidFill>
                          <a:schemeClr val="tx1"/>
                        </a:solidFill>
                        <a:latin typeface="Cambria Math" panose="02040503050406030204" pitchFamily="18" charset="0"/>
                        <a:ea typeface="Cambria Math" panose="02040503050406030204" pitchFamily="18" charset="0"/>
                      </a:rPr>
                      <m:t>,</m:t>
                    </m:r>
                  </m:oMath>
                </a14:m>
                <a:r>
                  <a:rPr lang="en-GB" sz="1600" i="1" dirty="0">
                    <a:solidFill>
                      <a:schemeClr val="tx1"/>
                    </a:solidFill>
                  </a:rPr>
                  <a:t> </a:t>
                </a:r>
                <a14:m>
                  <m:oMath xmlns:m="http://schemas.openxmlformats.org/officeDocument/2006/math">
                    <m:d>
                      <m:dPr>
                        <m:begChr m:val="{"/>
                        <m:endChr m:val="}"/>
                        <m:ctrlPr>
                          <a:rPr lang="en-GB" sz="1600" i="1">
                            <a:solidFill>
                              <a:schemeClr val="tx1"/>
                            </a:solidFill>
                            <a:latin typeface="Cambria Math" panose="02040503050406030204" pitchFamily="18" charset="0"/>
                          </a:rPr>
                        </m:ctrlPr>
                      </m:dPr>
                      <m:e>
                        <m:r>
                          <a:rPr lang="en-GB" sz="1600" i="1" smtClean="0">
                            <a:solidFill>
                              <a:srgbClr val="F47920"/>
                            </a:solidFill>
                            <a:latin typeface="Cambria Math" panose="02040503050406030204" pitchFamily="18" charset="0"/>
                          </a:rPr>
                          <m:t>𝑡</m:t>
                        </m:r>
                        <m:r>
                          <a:rPr lang="en-GB" sz="1600" i="1">
                            <a:solidFill>
                              <a:srgbClr val="F47920"/>
                            </a:solidFill>
                            <a:latin typeface="Cambria Math" panose="02040503050406030204" pitchFamily="18" charset="0"/>
                            <a:ea typeface="Cambria Math" panose="02040503050406030204" pitchFamily="18" charset="0"/>
                          </a:rPr>
                          <m:t>∈</m:t>
                        </m:r>
                        <m:r>
                          <a:rPr lang="en-GB" sz="1600" i="1">
                            <a:solidFill>
                              <a:srgbClr val="F47920"/>
                            </a:solidFill>
                            <a:latin typeface="Cambria Math" panose="02040503050406030204" pitchFamily="18" charset="0"/>
                            <a:ea typeface="Cambria Math" panose="02040503050406030204" pitchFamily="18" charset="0"/>
                          </a:rPr>
                          <m:t>ℕ</m:t>
                        </m:r>
                        <m:r>
                          <a:rPr lang="en-GB" sz="1600" i="1">
                            <a:solidFill>
                              <a:schemeClr val="tx1"/>
                            </a:solidFill>
                            <a:latin typeface="Cambria Math" panose="02040503050406030204" pitchFamily="18" charset="0"/>
                            <a:ea typeface="Cambria Math" panose="02040503050406030204" pitchFamily="18" charset="0"/>
                          </a:rPr>
                          <m:t> </m:t>
                        </m:r>
                        <m:d>
                          <m:dPr>
                            <m:begChr m:val="|"/>
                            <m:endChr m:val=""/>
                            <m:ctrlPr>
                              <a:rPr lang="en-GB" sz="1600" i="1">
                                <a:solidFill>
                                  <a:schemeClr val="tx1"/>
                                </a:solidFill>
                                <a:latin typeface="Cambria Math" panose="02040503050406030204" pitchFamily="18" charset="0"/>
                                <a:ea typeface="Cambria Math" panose="02040503050406030204" pitchFamily="18" charset="0"/>
                              </a:rPr>
                            </m:ctrlPr>
                          </m:dPr>
                          <m:e>
                            <m:r>
                              <a:rPr lang="en-GB" sz="1600" i="1">
                                <a:solidFill>
                                  <a:schemeClr val="tx1"/>
                                </a:solidFill>
                                <a:latin typeface="Cambria Math" panose="02040503050406030204" pitchFamily="18" charset="0"/>
                                <a:ea typeface="Cambria Math" panose="02040503050406030204" pitchFamily="18" charset="0"/>
                              </a:rPr>
                              <m:t> </m:t>
                            </m:r>
                            <m:r>
                              <a:rPr lang="en-GB" sz="1600" i="1" smtClean="0">
                                <a:solidFill>
                                  <a:srgbClr val="F47920"/>
                                </a:solidFill>
                                <a:latin typeface="Cambria Math" panose="02040503050406030204" pitchFamily="18" charset="0"/>
                                <a:ea typeface="Cambria Math" panose="02040503050406030204" pitchFamily="18" charset="0"/>
                              </a:rPr>
                              <m:t>𝑡</m:t>
                            </m:r>
                            <m:r>
                              <a:rPr lang="en-GB" sz="1600" i="1" smtClean="0">
                                <a:solidFill>
                                  <a:srgbClr val="F47920"/>
                                </a:solidFill>
                                <a:latin typeface="Cambria Math" panose="02040503050406030204" pitchFamily="18" charset="0"/>
                                <a:ea typeface="Cambria Math" panose="02040503050406030204" pitchFamily="18" charset="0"/>
                              </a:rPr>
                              <m:t>∈</m:t>
                            </m:r>
                            <m:d>
                              <m:dPr>
                                <m:begChr m:val="["/>
                                <m:endChr m:val="]"/>
                                <m:ctrlPr>
                                  <a:rPr lang="en-GB" sz="1600" i="1">
                                    <a:solidFill>
                                      <a:srgbClr val="F47920"/>
                                    </a:solidFill>
                                    <a:latin typeface="Cambria Math" panose="02040503050406030204" pitchFamily="18" charset="0"/>
                                    <a:ea typeface="Cambria Math" panose="02040503050406030204" pitchFamily="18" charset="0"/>
                                  </a:rPr>
                                </m:ctrlPr>
                              </m:dPr>
                              <m:e>
                                <m:r>
                                  <a:rPr lang="en-GB" sz="1600" i="1">
                                    <a:solidFill>
                                      <a:srgbClr val="F47920"/>
                                    </a:solidFill>
                                    <a:latin typeface="Cambria Math" panose="02040503050406030204" pitchFamily="18" charset="0"/>
                                    <a:ea typeface="Cambria Math" panose="02040503050406030204" pitchFamily="18" charset="0"/>
                                  </a:rPr>
                                  <m:t>𝑑</m:t>
                                </m:r>
                              </m:e>
                            </m:d>
                          </m:e>
                        </m:d>
                      </m:e>
                    </m:d>
                    <m:r>
                      <a:rPr lang="en-GB" sz="1600" b="0" i="1" smtClean="0">
                        <a:solidFill>
                          <a:schemeClr val="tx1"/>
                        </a:solidFill>
                        <a:latin typeface="Cambria Math" panose="02040503050406030204" pitchFamily="18" charset="0"/>
                        <a:ea typeface="Cambria Math" panose="02040503050406030204" pitchFamily="18" charset="0"/>
                      </a:rPr>
                      <m:t>,</m:t>
                    </m:r>
                  </m:oMath>
                </a14:m>
                <a:r>
                  <a:rPr lang="en-GB" sz="1600" i="1" dirty="0"/>
                  <a:t> </a:t>
                </a:r>
                <a14:m>
                  <m:oMath xmlns:m="http://schemas.openxmlformats.org/officeDocument/2006/math">
                    <m:r>
                      <a:rPr lang="en-GB" sz="1600" i="1" smtClean="0">
                        <a:latin typeface="Cambria Math" panose="02040503050406030204" pitchFamily="18" charset="0"/>
                        <a:ea typeface="Cambria Math" panose="02040503050406030204" pitchFamily="18" charset="0"/>
                      </a:rPr>
                      <m:t>𝜀</m:t>
                    </m:r>
                    <m:r>
                      <a:rPr lang="en-GB" sz="1600" i="1" smtClean="0">
                        <a:latin typeface="Cambria Math" panose="02040503050406030204" pitchFamily="18" charset="0"/>
                        <a:ea typeface="Cambria Math" panose="02040503050406030204" pitchFamily="18" charset="0"/>
                      </a:rPr>
                      <m:t>&lt;1</m:t>
                    </m:r>
                  </m:oMath>
                </a14:m>
                <a:r>
                  <a:rPr lang="en-GB" sz="1600" i="1" dirty="0"/>
                  <a:t> and </a:t>
                </a:r>
                <a14:m>
                  <m:oMath xmlns:m="http://schemas.openxmlformats.org/officeDocument/2006/math">
                    <m:r>
                      <a:rPr lang="en-GB" sz="1600" i="1" smtClean="0">
                        <a:latin typeface="Cambria Math" panose="02040503050406030204" pitchFamily="18" charset="0"/>
                        <a:ea typeface="Cambria Math" panose="02040503050406030204" pitchFamily="18" charset="0"/>
                      </a:rPr>
                      <m:t>𝛿</m:t>
                    </m:r>
                    <m:r>
                      <a:rPr lang="en-GB" sz="1600" i="1" smtClean="0">
                        <a:latin typeface="Cambria Math" panose="02040503050406030204" pitchFamily="18" charset="0"/>
                        <a:ea typeface="Cambria Math" panose="02040503050406030204" pitchFamily="18" charset="0"/>
                      </a:rPr>
                      <m:t>∈</m:t>
                    </m:r>
                    <m:d>
                      <m:dPr>
                        <m:endChr m:val=""/>
                        <m:ctrlPr>
                          <a:rPr lang="en-GB" sz="1600" i="1" smtClean="0">
                            <a:latin typeface="Cambria Math" panose="02040503050406030204" pitchFamily="18" charset="0"/>
                            <a:ea typeface="Cambria Math" panose="02040503050406030204" pitchFamily="18" charset="0"/>
                          </a:rPr>
                        </m:ctrlPr>
                      </m:dPr>
                      <m:e>
                        <m:r>
                          <a:rPr lang="en-GB" sz="1600" b="0" i="1" smtClean="0">
                            <a:latin typeface="Cambria Math" panose="02040503050406030204" pitchFamily="18" charset="0"/>
                            <a:ea typeface="Cambria Math" panose="02040503050406030204" pitchFamily="18" charset="0"/>
                          </a:rPr>
                          <m:t>0,</m:t>
                        </m:r>
                        <m:d>
                          <m:dPr>
                            <m:begChr m:val=""/>
                            <m:endChr m:val="]"/>
                            <m:ctrlPr>
                              <a:rPr lang="en-GB" sz="1600" b="0" i="1" smtClean="0">
                                <a:latin typeface="Cambria Math" panose="02040503050406030204" pitchFamily="18" charset="0"/>
                                <a:ea typeface="Cambria Math" panose="02040503050406030204" pitchFamily="18" charset="0"/>
                              </a:rPr>
                            </m:ctrlPr>
                          </m:dPr>
                          <m:e>
                            <m:r>
                              <a:rPr lang="en-GB" sz="1600" b="0" i="1" smtClean="0">
                                <a:latin typeface="Cambria Math" panose="02040503050406030204" pitchFamily="18" charset="0"/>
                                <a:ea typeface="Cambria Math" panose="02040503050406030204" pitchFamily="18" charset="0"/>
                              </a:rPr>
                              <m:t>1</m:t>
                            </m:r>
                          </m:e>
                        </m:d>
                      </m:e>
                    </m:d>
                    <m:r>
                      <a:rPr lang="en-GB" sz="1600" b="0" i="1" smtClean="0">
                        <a:latin typeface="Cambria Math" panose="02040503050406030204" pitchFamily="18" charset="0"/>
                        <a:ea typeface="Cambria Math" panose="02040503050406030204" pitchFamily="18" charset="0"/>
                      </a:rPr>
                      <m:t>,</m:t>
                    </m:r>
                  </m:oMath>
                </a14:m>
                <a:r>
                  <a:rPr lang="en-GB" sz="1600" i="1" dirty="0"/>
                  <a:t> there is an </a:t>
                </a:r>
                <a14:m>
                  <m:oMath xmlns:m="http://schemas.openxmlformats.org/officeDocument/2006/math">
                    <m:d>
                      <m:dPr>
                        <m:ctrlPr>
                          <a:rPr lang="en-GB" sz="1600" i="1">
                            <a:latin typeface="Cambria Math" panose="02040503050406030204" pitchFamily="18" charset="0"/>
                          </a:rPr>
                        </m:ctrlPr>
                      </m:dPr>
                      <m:e>
                        <m:r>
                          <a:rPr lang="en-GB" sz="1600" i="1">
                            <a:latin typeface="Cambria Math" panose="02040503050406030204" pitchFamily="18" charset="0"/>
                            <a:ea typeface="Cambria Math" panose="02040503050406030204" pitchFamily="18" charset="0"/>
                          </a:rPr>
                          <m:t>𝜀</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𝛿</m:t>
                        </m:r>
                      </m:e>
                    </m:d>
                  </m:oMath>
                </a14:m>
                <a:r>
                  <a:rPr lang="en-GB" sz="1600" i="1" dirty="0"/>
                  <a:t>-DP </a:t>
                </a:r>
                <a14:m>
                  <m:oMath xmlns:m="http://schemas.openxmlformats.org/officeDocument/2006/math">
                    <m:r>
                      <a:rPr lang="en-GB" sz="1600" b="0" i="1" smtClean="0">
                        <a:latin typeface="Cambria Math" panose="02040503050406030204" pitchFamily="18" charset="0"/>
                      </a:rPr>
                      <m:t>𝑛</m:t>
                    </m:r>
                  </m:oMath>
                </a14:m>
                <a:r>
                  <a:rPr lang="en-GB" sz="1600" i="1" dirty="0"/>
                  <a:t>-party unbiased protocol for estimating </a:t>
                </a:r>
                <a14:m>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panose="02040503050406030204" pitchFamily="18" charset="0"/>
                          </a:rPr>
                          <m:t>𝑑</m:t>
                        </m:r>
                      </m:num>
                      <m:den>
                        <m:r>
                          <a:rPr lang="en-GB" sz="1600" b="0" i="1" smtClean="0">
                            <a:latin typeface="Cambria Math" panose="02040503050406030204" pitchFamily="18" charset="0"/>
                          </a:rPr>
                          <m:t>𝑛</m:t>
                        </m:r>
                      </m:den>
                    </m:f>
                    <m:nary>
                      <m:naryPr>
                        <m:chr m:val="∑"/>
                        <m:supHide m:val="on"/>
                        <m:ctrlPr>
                          <a:rPr lang="en-GB" sz="1600" i="1" smtClean="0">
                            <a:latin typeface="Cambria Math" panose="02040503050406030204" pitchFamily="18" charset="0"/>
                          </a:rPr>
                        </m:ctrlPr>
                      </m:naryPr>
                      <m:sub>
                        <m:r>
                          <m:rPr>
                            <m:brk m:alnAt="7"/>
                          </m:rPr>
                          <a:rPr lang="en-GB" sz="1600" b="0" i="1" smtClean="0">
                            <a:latin typeface="Cambria Math" panose="02040503050406030204" pitchFamily="18" charset="0"/>
                          </a:rPr>
                          <m:t>𝑖</m:t>
                        </m:r>
                      </m:sub>
                      <m:sup/>
                      <m:e>
                        <m:r>
                          <a:rPr lang="en-GB" sz="1600" b="0" i="1" smtClean="0">
                            <a:latin typeface="Cambria Math" panose="02040503050406030204" pitchFamily="18" charset="0"/>
                          </a:rPr>
                          <m:t>𝑞</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e>
                              <m:sub>
                                <m:r>
                                  <a:rPr lang="en-GB" sz="1600" b="0" i="1" smtClean="0">
                                    <a:latin typeface="Cambria Math" panose="02040503050406030204" pitchFamily="18" charset="0"/>
                                  </a:rPr>
                                  <m:t>𝑖</m:t>
                                </m:r>
                              </m:sub>
                            </m:sSub>
                          </m:e>
                        </m:d>
                      </m:e>
                    </m:nary>
                  </m:oMath>
                </a14:m>
                <a:r>
                  <a:rPr lang="en-GB" sz="1600" i="1" dirty="0"/>
                  <a:t> in the Single-Message Shuffle Model with standard deviation</a:t>
                </a:r>
              </a:p>
              <a:p>
                <a:pPr>
                  <a:buClr>
                    <a:srgbClr val="F47920"/>
                  </a:buClr>
                </a:pPr>
                <a:endParaRPr lang="en-GB" sz="800" i="1" dirty="0"/>
              </a:p>
              <a:p>
                <a:pPr marL="0" indent="0">
                  <a:buClr>
                    <a:srgbClr val="F47920"/>
                  </a:buClr>
                  <a:buNone/>
                </a:pPr>
                <a14:m>
                  <m:oMathPara xmlns:m="http://schemas.openxmlformats.org/officeDocument/2006/math">
                    <m:oMathParaPr>
                      <m:jc m:val="centerGroup"/>
                    </m:oMathParaPr>
                    <m:oMath xmlns:m="http://schemas.openxmlformats.org/officeDocument/2006/math">
                      <m:borderBox>
                        <m:borderBoxPr>
                          <m:ctrlPr>
                            <a:rPr lang="en-GB" sz="1600" i="1" smtClean="0">
                              <a:latin typeface="Cambria Math" panose="02040503050406030204" pitchFamily="18" charset="0"/>
                            </a:rPr>
                          </m:ctrlPr>
                        </m:borderBoxPr>
                        <m:e>
                          <m:acc>
                            <m:accPr>
                              <m:chr m:val="̂"/>
                              <m:ctrlPr>
                                <a:rPr lang="en-GB" sz="1600" i="1" smtClean="0">
                                  <a:latin typeface="Cambria Math" panose="02040503050406030204" pitchFamily="18" charset="0"/>
                                </a:rPr>
                              </m:ctrlPr>
                            </m:accPr>
                            <m:e>
                              <m:r>
                                <a:rPr lang="en-GB" sz="1600" i="1" smtClean="0">
                                  <a:latin typeface="Cambria Math" panose="02040503050406030204" pitchFamily="18" charset="0"/>
                                  <a:ea typeface="Cambria Math" panose="02040503050406030204" pitchFamily="18" charset="0"/>
                                </a:rPr>
                                <m:t>𝜎</m:t>
                              </m:r>
                            </m:e>
                          </m:acc>
                          <m:d>
                            <m:dPr>
                              <m:ctrlPr>
                                <a:rPr lang="en-GB" sz="1600" i="1" smtClean="0">
                                  <a:latin typeface="Cambria Math" panose="02040503050406030204" pitchFamily="18" charset="0"/>
                                </a:rPr>
                              </m:ctrlPr>
                            </m:dPr>
                            <m:e>
                              <m:sSub>
                                <m:sSubPr>
                                  <m:ctrlPr>
                                    <a:rPr lang="en-GB" sz="1600" i="1">
                                      <a:latin typeface="Cambria Math" panose="02040503050406030204" pitchFamily="18" charset="0"/>
                                      <a:ea typeface="Cambria Math" panose="02040503050406030204" pitchFamily="18" charset="0"/>
                                    </a:rPr>
                                  </m:ctrlPr>
                                </m:sSubPr>
                                <m:e>
                                  <m:r>
                                    <a:rPr lang="en-GB" sz="1600" i="1">
                                      <a:latin typeface="Cambria Math" panose="02040503050406030204" pitchFamily="18" charset="0"/>
                                      <a:ea typeface="Cambria Math" panose="02040503050406030204" pitchFamily="18" charset="0"/>
                                    </a:rPr>
                                    <m:t>𝒫</m:t>
                                  </m:r>
                                </m:e>
                                <m:sub>
                                  <m:r>
                                    <a:rPr lang="en-GB" sz="1600" i="1">
                                      <a:solidFill>
                                        <a:srgbClr val="F47920"/>
                                      </a:solidFill>
                                      <a:latin typeface="Cambria Math" panose="02040503050406030204" pitchFamily="18" charset="0"/>
                                      <a:ea typeface="Cambria Math" panose="02040503050406030204" pitchFamily="18" charset="0"/>
                                    </a:rPr>
                                    <m:t>𝑑</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𝑘</m:t>
                                  </m:r>
                                  <m:r>
                                    <a:rPr lang="en-GB" sz="1600" i="1">
                                      <a:latin typeface="Cambria Math" panose="02040503050406030204" pitchFamily="18" charset="0"/>
                                      <a:ea typeface="Cambria Math" panose="02040503050406030204" pitchFamily="18" charset="0"/>
                                    </a:rPr>
                                    <m:t>,</m:t>
                                  </m:r>
                                  <m:r>
                                    <a:rPr lang="en-GB" sz="1600" i="1" smtClean="0">
                                      <a:solidFill>
                                        <a:srgbClr val="F47920"/>
                                      </a:solidFill>
                                      <a:latin typeface="Cambria Math" panose="02040503050406030204" pitchFamily="18" charset="0"/>
                                      <a:ea typeface="Cambria Math" panose="02040503050406030204" pitchFamily="18" charset="0"/>
                                    </a:rPr>
                                    <m:t>𝑛</m:t>
                                  </m:r>
                                  <m:r>
                                    <a:rPr lang="en-GB" sz="1600" i="1">
                                      <a:latin typeface="Cambria Math" panose="02040503050406030204" pitchFamily="18" charset="0"/>
                                      <a:ea typeface="Cambria Math" panose="02040503050406030204" pitchFamily="18" charset="0"/>
                                    </a:rPr>
                                    <m:t>,</m:t>
                                  </m:r>
                                  <m:r>
                                    <a:rPr lang="en-GB" sz="1600" i="1">
                                      <a:solidFill>
                                        <a:srgbClr val="F47920"/>
                                      </a:solidFill>
                                      <a:latin typeface="Cambria Math" panose="02040503050406030204" pitchFamily="18" charset="0"/>
                                      <a:ea typeface="Cambria Math" panose="02040503050406030204" pitchFamily="18" charset="0"/>
                                    </a:rPr>
                                    <m:t>𝑡</m:t>
                                  </m:r>
                                </m:sub>
                              </m:sSub>
                            </m:e>
                          </m:d>
                          <m:r>
                            <a:rPr lang="en-GB" sz="1600" b="0" i="1" smtClean="0">
                              <a:latin typeface="Cambria Math" panose="02040503050406030204" pitchFamily="18" charset="0"/>
                              <a:ea typeface="Cambria Math" panose="02040503050406030204" pitchFamily="18" charset="0"/>
                            </a:rPr>
                            <m:t>=</m:t>
                          </m:r>
                          <m:f>
                            <m:fPr>
                              <m:ctrlPr>
                                <a:rPr lang="en-GB" sz="1600" b="0" i="1" smtClean="0">
                                  <a:latin typeface="Cambria Math" panose="02040503050406030204" pitchFamily="18" charset="0"/>
                                  <a:ea typeface="Cambria Math" panose="02040503050406030204" pitchFamily="18" charset="0"/>
                                </a:rPr>
                              </m:ctrlPr>
                            </m:fPr>
                            <m:num>
                              <m:sSup>
                                <m:sSupPr>
                                  <m:ctrlPr>
                                    <a:rPr lang="en-GB" sz="1600" b="0" i="1" smtClean="0">
                                      <a:latin typeface="Cambria Math" panose="02040503050406030204" pitchFamily="18" charset="0"/>
                                      <a:ea typeface="Cambria Math" panose="02040503050406030204" pitchFamily="18" charset="0"/>
                                    </a:rPr>
                                  </m:ctrlPr>
                                </m:sSupPr>
                                <m:e>
                                  <m:d>
                                    <m:dPr>
                                      <m:ctrlPr>
                                        <a:rPr lang="en-GB" sz="1600" b="0" i="1" smtClean="0">
                                          <a:latin typeface="Cambria Math" panose="02040503050406030204" pitchFamily="18" charset="0"/>
                                          <a:ea typeface="Cambria Math" panose="02040503050406030204" pitchFamily="18" charset="0"/>
                                        </a:rPr>
                                      </m:ctrlPr>
                                    </m:dPr>
                                    <m:e>
                                      <m:r>
                                        <a:rPr lang="en-GB" sz="1600" i="1">
                                          <a:latin typeface="Cambria Math" panose="02040503050406030204" pitchFamily="18" charset="0"/>
                                          <a:ea typeface="Cambria Math" panose="02040503050406030204" pitchFamily="18" charset="0"/>
                                        </a:rPr>
                                        <m:t>2</m:t>
                                      </m:r>
                                      <m:r>
                                        <a:rPr lang="en-GB" sz="1600" i="1">
                                          <a:solidFill>
                                            <a:srgbClr val="F47920"/>
                                          </a:solidFill>
                                          <a:latin typeface="Cambria Math" panose="02040503050406030204" pitchFamily="18" charset="0"/>
                                          <a:ea typeface="Cambria Math" panose="02040503050406030204" pitchFamily="18" charset="0"/>
                                        </a:rPr>
                                        <m:t>𝑡</m:t>
                                      </m:r>
                                    </m:e>
                                  </m:d>
                                </m:e>
                                <m:sup>
                                  <m:r>
                                    <a:rPr lang="en-GB" sz="1600" b="0" i="1" smtClean="0">
                                      <a:latin typeface="Cambria Math" panose="02040503050406030204" pitchFamily="18" charset="0"/>
                                      <a:ea typeface="Cambria Math" panose="02040503050406030204" pitchFamily="18" charset="0"/>
                                    </a:rPr>
                                    <m:t>1/2</m:t>
                                  </m:r>
                                </m:sup>
                              </m:sSup>
                              <m:sSup>
                                <m:sSupPr>
                                  <m:ctrlPr>
                                    <a:rPr lang="en-GB" sz="1600" b="0" i="1" smtClean="0">
                                      <a:solidFill>
                                        <a:srgbClr val="F47920"/>
                                      </a:solidFill>
                                      <a:latin typeface="Cambria Math" panose="02040503050406030204" pitchFamily="18" charset="0"/>
                                      <a:ea typeface="Cambria Math" panose="02040503050406030204" pitchFamily="18" charset="0"/>
                                    </a:rPr>
                                  </m:ctrlPr>
                                </m:sSupPr>
                                <m:e>
                                  <m:r>
                                    <a:rPr lang="en-GB" sz="1600" b="0" i="1" smtClean="0">
                                      <a:solidFill>
                                        <a:srgbClr val="F47920"/>
                                      </a:solidFill>
                                      <a:latin typeface="Cambria Math" panose="02040503050406030204" pitchFamily="18" charset="0"/>
                                      <a:ea typeface="Cambria Math" panose="02040503050406030204" pitchFamily="18" charset="0"/>
                                    </a:rPr>
                                    <m:t>𝑑</m:t>
                                  </m:r>
                                </m:e>
                                <m:sup>
                                  <m:r>
                                    <a:rPr lang="en-GB" sz="1600" b="0" i="1" smtClean="0">
                                      <a:solidFill>
                                        <a:srgbClr val="F47920"/>
                                      </a:solidFill>
                                      <a:latin typeface="Cambria Math" panose="02040503050406030204" pitchFamily="18" charset="0"/>
                                      <a:ea typeface="Cambria Math" panose="02040503050406030204" pitchFamily="18" charset="0"/>
                                    </a:rPr>
                                    <m:t>4/3</m:t>
                                  </m:r>
                                </m:sup>
                              </m:sSup>
                              <m:sSup>
                                <m:sSupPr>
                                  <m:ctrlPr>
                                    <a:rPr lang="en-GB" sz="1600" b="0" i="1" smtClean="0">
                                      <a:latin typeface="Cambria Math" panose="02040503050406030204" pitchFamily="18" charset="0"/>
                                      <a:ea typeface="Cambria Math" panose="02040503050406030204" pitchFamily="18" charset="0"/>
                                    </a:rPr>
                                  </m:ctrlPr>
                                </m:sSupPr>
                                <m:e>
                                  <m:d>
                                    <m:dPr>
                                      <m:ctrlPr>
                                        <a:rPr lang="en-GB" sz="1600" i="1">
                                          <a:latin typeface="Cambria Math" panose="02040503050406030204" pitchFamily="18" charset="0"/>
                                          <a:ea typeface="Cambria Math" panose="02040503050406030204" pitchFamily="18" charset="0"/>
                                        </a:rPr>
                                      </m:ctrlPr>
                                    </m:dPr>
                                    <m:e>
                                      <m:func>
                                        <m:funcPr>
                                          <m:ctrlPr>
                                            <a:rPr lang="en-GB" sz="1600" i="1">
                                              <a:latin typeface="Cambria Math" panose="02040503050406030204" pitchFamily="18" charset="0"/>
                                              <a:ea typeface="Cambria Math" panose="02040503050406030204" pitchFamily="18" charset="0"/>
                                            </a:rPr>
                                          </m:ctrlPr>
                                        </m:funcPr>
                                        <m:fName>
                                          <m:r>
                                            <a:rPr lang="en-GB" sz="1600">
                                              <a:latin typeface="Cambria Math" panose="02040503050406030204" pitchFamily="18" charset="0"/>
                                              <a:ea typeface="Cambria Math" panose="02040503050406030204" pitchFamily="18" charset="0"/>
                                            </a:rPr>
                                            <m:t>14</m:t>
                                          </m:r>
                                          <m:r>
                                            <m:rPr>
                                              <m:sty m:val="p"/>
                                            </m:rPr>
                                            <a:rPr lang="en-GB" sz="1600">
                                              <a:latin typeface="Cambria Math" panose="02040503050406030204" pitchFamily="18" charset="0"/>
                                              <a:ea typeface="Cambria Math" panose="02040503050406030204" pitchFamily="18" charset="0"/>
                                            </a:rPr>
                                            <m:t>log</m:t>
                                          </m:r>
                                        </m:fName>
                                        <m:e>
                                          <m:d>
                                            <m:dPr>
                                              <m:ctrlPr>
                                                <a:rPr lang="en-GB" sz="1600" i="1">
                                                  <a:latin typeface="Cambria Math" panose="02040503050406030204" pitchFamily="18" charset="0"/>
                                                  <a:ea typeface="Cambria Math" panose="02040503050406030204" pitchFamily="18" charset="0"/>
                                                </a:rPr>
                                              </m:ctrlPr>
                                            </m:dPr>
                                            <m:e>
                                              <m:r>
                                                <a:rPr lang="en-GB" sz="1600" i="1">
                                                  <a:latin typeface="Cambria Math" panose="02040503050406030204" pitchFamily="18" charset="0"/>
                                                  <a:ea typeface="Cambria Math" panose="02040503050406030204" pitchFamily="18" charset="0"/>
                                                </a:rPr>
                                                <m:t>1/</m:t>
                                              </m:r>
                                              <m:r>
                                                <a:rPr lang="en-GB" sz="1600" i="1">
                                                  <a:latin typeface="Cambria Math" panose="02040503050406030204" pitchFamily="18" charset="0"/>
                                                  <a:ea typeface="Cambria Math" panose="02040503050406030204" pitchFamily="18" charset="0"/>
                                                </a:rPr>
                                                <m:t>𝛿</m:t>
                                              </m:r>
                                            </m:e>
                                          </m:d>
                                          <m:func>
                                            <m:funcPr>
                                              <m:ctrlPr>
                                                <a:rPr lang="en-GB" sz="1600" i="1">
                                                  <a:latin typeface="Cambria Math" panose="02040503050406030204" pitchFamily="18" charset="0"/>
                                                  <a:ea typeface="Cambria Math" panose="02040503050406030204" pitchFamily="18" charset="0"/>
                                                </a:rPr>
                                              </m:ctrlPr>
                                            </m:funcPr>
                                            <m:fName>
                                              <m:r>
                                                <m:rPr>
                                                  <m:sty m:val="p"/>
                                                </m:rPr>
                                                <a:rPr lang="en-GB" sz="1600">
                                                  <a:latin typeface="Cambria Math" panose="02040503050406030204" pitchFamily="18" charset="0"/>
                                                  <a:ea typeface="Cambria Math" panose="02040503050406030204" pitchFamily="18" charset="0"/>
                                                </a:rPr>
                                                <m:t>log</m:t>
                                              </m:r>
                                            </m:fName>
                                            <m:e>
                                              <m:d>
                                                <m:dPr>
                                                  <m:ctrlPr>
                                                    <a:rPr lang="en-GB" sz="1600" i="1">
                                                      <a:latin typeface="Cambria Math" panose="02040503050406030204" pitchFamily="18" charset="0"/>
                                                      <a:ea typeface="Cambria Math" panose="02040503050406030204" pitchFamily="18" charset="0"/>
                                                    </a:rPr>
                                                  </m:ctrlPr>
                                                </m:dPr>
                                                <m:e>
                                                  <m:r>
                                                    <a:rPr lang="en-GB" sz="1600" i="1">
                                                      <a:latin typeface="Cambria Math" panose="02040503050406030204" pitchFamily="18" charset="0"/>
                                                      <a:ea typeface="Cambria Math" panose="02040503050406030204" pitchFamily="18" charset="0"/>
                                                    </a:rPr>
                                                    <m:t>2</m:t>
                                                  </m:r>
                                                  <m:r>
                                                    <a:rPr lang="en-GB" sz="1600" i="1">
                                                      <a:solidFill>
                                                        <a:srgbClr val="F47920"/>
                                                      </a:solidFill>
                                                      <a:latin typeface="Cambria Math" panose="02040503050406030204" pitchFamily="18" charset="0"/>
                                                      <a:ea typeface="Cambria Math" panose="02040503050406030204" pitchFamily="18" charset="0"/>
                                                    </a:rPr>
                                                    <m:t>𝑡</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𝛿</m:t>
                                                  </m:r>
                                                </m:e>
                                              </m:d>
                                            </m:e>
                                          </m:func>
                                        </m:e>
                                      </m:func>
                                    </m:e>
                                  </m:d>
                                </m:e>
                                <m:sup>
                                  <m:r>
                                    <a:rPr lang="en-GB" sz="1600" b="0" i="1" smtClean="0">
                                      <a:latin typeface="Cambria Math" panose="02040503050406030204" pitchFamily="18" charset="0"/>
                                      <a:ea typeface="Cambria Math" panose="02040503050406030204" pitchFamily="18" charset="0"/>
                                    </a:rPr>
                                    <m:t>1/3</m:t>
                                  </m:r>
                                </m:sup>
                              </m:sSup>
                            </m:num>
                            <m:den>
                              <m:d>
                                <m:dPr>
                                  <m:ctrlPr>
                                    <a:rPr lang="en-GB" sz="1600" i="1">
                                      <a:latin typeface="Cambria Math" panose="02040503050406030204" pitchFamily="18" charset="0"/>
                                      <a:ea typeface="Cambria Math" panose="02040503050406030204" pitchFamily="18" charset="0"/>
                                    </a:rPr>
                                  </m:ctrlPr>
                                </m:dPr>
                                <m:e>
                                  <m:r>
                                    <a:rPr lang="en-GB" sz="1600" i="1">
                                      <a:latin typeface="Cambria Math" panose="02040503050406030204" pitchFamily="18" charset="0"/>
                                      <a:ea typeface="Cambria Math" panose="02040503050406030204" pitchFamily="18" charset="0"/>
                                    </a:rPr>
                                    <m:t>1−</m:t>
                                  </m:r>
                                  <m:r>
                                    <a:rPr lang="en-GB" sz="1600" i="1">
                                      <a:latin typeface="Cambria Math" panose="02040503050406030204" pitchFamily="18" charset="0"/>
                                      <a:ea typeface="Cambria Math" panose="02040503050406030204" pitchFamily="18" charset="0"/>
                                    </a:rPr>
                                    <m:t>𝛾</m:t>
                                  </m:r>
                                </m:e>
                              </m:d>
                              <m:sSup>
                                <m:sSupPr>
                                  <m:ctrlPr>
                                    <a:rPr lang="en-GB" sz="1600" b="0" i="1" smtClean="0">
                                      <a:solidFill>
                                        <a:srgbClr val="F47920"/>
                                      </a:solidFill>
                                      <a:latin typeface="Cambria Math" panose="02040503050406030204" pitchFamily="18" charset="0"/>
                                      <a:ea typeface="Cambria Math" panose="02040503050406030204" pitchFamily="18" charset="0"/>
                                    </a:rPr>
                                  </m:ctrlPr>
                                </m:sSupPr>
                                <m:e>
                                  <m:r>
                                    <a:rPr lang="en-GB" sz="1600" b="0" i="1" smtClean="0">
                                      <a:solidFill>
                                        <a:srgbClr val="F47920"/>
                                      </a:solidFill>
                                      <a:latin typeface="Cambria Math" panose="02040503050406030204" pitchFamily="18" charset="0"/>
                                      <a:ea typeface="Cambria Math" panose="02040503050406030204" pitchFamily="18" charset="0"/>
                                    </a:rPr>
                                    <m:t>𝑛</m:t>
                                  </m:r>
                                </m:e>
                                <m:sup>
                                  <m:r>
                                    <a:rPr lang="en-GB" sz="1600" b="0" i="1" smtClean="0">
                                      <a:solidFill>
                                        <a:srgbClr val="F47920"/>
                                      </a:solidFill>
                                      <a:latin typeface="Cambria Math" panose="02040503050406030204" pitchFamily="18" charset="0"/>
                                      <a:ea typeface="Cambria Math" panose="02040503050406030204" pitchFamily="18" charset="0"/>
                                    </a:rPr>
                                    <m:t>5/6</m:t>
                                  </m:r>
                                </m:sup>
                              </m:sSup>
                              <m:sSup>
                                <m:sSupPr>
                                  <m:ctrlPr>
                                    <a:rPr lang="en-GB" sz="1600" b="0" i="1" smtClean="0">
                                      <a:latin typeface="Cambria Math" panose="02040503050406030204" pitchFamily="18" charset="0"/>
                                      <a:ea typeface="Cambria Math" panose="02040503050406030204" pitchFamily="18" charset="0"/>
                                    </a:rPr>
                                  </m:ctrlPr>
                                </m:sSupPr>
                                <m:e>
                                  <m:r>
                                    <a:rPr lang="en-GB" sz="1600" b="0" i="1" smtClean="0">
                                      <a:latin typeface="Cambria Math" panose="02040503050406030204" pitchFamily="18" charset="0"/>
                                      <a:ea typeface="Cambria Math" panose="02040503050406030204" pitchFamily="18" charset="0"/>
                                    </a:rPr>
                                    <m:t>𝜀</m:t>
                                  </m:r>
                                </m:e>
                                <m:sup>
                                  <m:r>
                                    <a:rPr lang="en-GB" sz="1600" b="0" i="1" smtClean="0">
                                      <a:latin typeface="Cambria Math" panose="02040503050406030204" pitchFamily="18" charset="0"/>
                                      <a:ea typeface="Cambria Math" panose="02040503050406030204" pitchFamily="18" charset="0"/>
                                    </a:rPr>
                                    <m:t>2/3</m:t>
                                  </m:r>
                                </m:sup>
                              </m:sSup>
                            </m:den>
                          </m:f>
                        </m:e>
                      </m:borderBox>
                      <m:r>
                        <a:rPr lang="en-GB" sz="1600" b="0" i="1" smtClean="0">
                          <a:latin typeface="Cambria Math" panose="02040503050406030204" pitchFamily="18" charset="0"/>
                        </a:rPr>
                        <m:t> .</m:t>
                      </m:r>
                    </m:oMath>
                  </m:oMathPara>
                </a14:m>
                <a:endParaRPr lang="en-GB" sz="1600" i="1" dirty="0"/>
              </a:p>
              <a:p>
                <a:pPr>
                  <a:buClr>
                    <a:srgbClr val="F47920"/>
                  </a:buClr>
                </a:pPr>
                <a14:m>
                  <m:oMath xmlns:m="http://schemas.openxmlformats.org/officeDocument/2006/math">
                    <m:acc>
                      <m:accPr>
                        <m:chr m:val="̂"/>
                        <m:ctrlPr>
                          <a:rPr lang="en-GB" sz="1600" i="1" smtClean="0">
                            <a:latin typeface="Cambria Math" panose="02040503050406030204" pitchFamily="18" charset="0"/>
                          </a:rPr>
                        </m:ctrlPr>
                      </m:accPr>
                      <m:e>
                        <m:r>
                          <a:rPr lang="en-GB" sz="1600" i="1" smtClean="0">
                            <a:latin typeface="Cambria Math" panose="02040503050406030204" pitchFamily="18" charset="0"/>
                            <a:ea typeface="Cambria Math" panose="02040503050406030204" pitchFamily="18" charset="0"/>
                          </a:rPr>
                          <m:t>𝜎</m:t>
                        </m:r>
                      </m:e>
                    </m:acc>
                    <m:r>
                      <a:rPr lang="en-GB" sz="1600" i="1" smtClean="0">
                        <a:latin typeface="Cambria Math" panose="02040503050406030204" pitchFamily="18" charset="0"/>
                        <a:ea typeface="Cambria Math" panose="02040503050406030204" pitchFamily="18" charset="0"/>
                      </a:rPr>
                      <m:t> </m:t>
                    </m:r>
                  </m:oMath>
                </a14:m>
                <a:r>
                  <a:rPr lang="en-GB" sz="1600" dirty="0"/>
                  <a:t>denotes </a:t>
                </a:r>
                <a:r>
                  <a:rPr lang="en-GB" sz="1600" dirty="0">
                    <a:solidFill>
                      <a:srgbClr val="F47920"/>
                    </a:solidFill>
                  </a:rPr>
                  <a:t>error</a:t>
                </a:r>
                <a:r>
                  <a:rPr lang="en-GB" sz="1600" dirty="0"/>
                  <a:t> between </a:t>
                </a:r>
                <a:r>
                  <a:rPr lang="en-GB" sz="1600" dirty="0">
                    <a:solidFill>
                      <a:srgbClr val="F47920"/>
                    </a:solidFill>
                  </a:rPr>
                  <a:t>estimated average vector</a:t>
                </a:r>
                <a:r>
                  <a:rPr lang="en-GB" sz="1600" dirty="0"/>
                  <a:t> and </a:t>
                </a:r>
                <a:r>
                  <a:rPr lang="en-GB" sz="1600" dirty="0">
                    <a:solidFill>
                      <a:srgbClr val="F47920"/>
                    </a:solidFill>
                  </a:rPr>
                  <a:t>true average vector</a:t>
                </a:r>
                <a:r>
                  <a:rPr lang="en-GB" sz="1600" dirty="0"/>
                  <a:t>.</a:t>
                </a:r>
                <a:endParaRPr lang="en-GB" sz="1600" i="1" dirty="0"/>
              </a:p>
            </p:txBody>
          </p:sp>
        </mc:Choice>
        <mc:Fallback xmlns="">
          <p:sp>
            <p:nvSpPr>
              <p:cNvPr id="6" name="Text Placeholder 3"/>
              <p:cNvSpPr>
                <a:spLocks noGrp="1" noRot="1" noChangeAspect="1" noMove="1" noResize="1" noEditPoints="1" noAdjustHandles="1" noChangeArrowheads="1" noChangeShapeType="1" noTextEdit="1"/>
              </p:cNvSpPr>
              <p:nvPr>
                <p:ph type="body" sz="quarter" idx="4294967295"/>
              </p:nvPr>
            </p:nvSpPr>
            <p:spPr>
              <a:xfrm>
                <a:off x="884241" y="1763577"/>
                <a:ext cx="6110339" cy="2749156"/>
              </a:xfrm>
              <a:prstGeom prst="rect">
                <a:avLst/>
              </a:prstGeom>
              <a:blipFill>
                <a:blip r:embed="rId3"/>
                <a:stretch>
                  <a:fillRect l="-399" t="-1552" b="-1996"/>
                </a:stretch>
              </a:blipFill>
            </p:spPr>
            <p:txBody>
              <a:bodyPr/>
              <a:lstStyle/>
              <a:p>
                <a:r>
                  <a:rPr lang="en-GB">
                    <a:noFill/>
                  </a:rPr>
                  <a:t> </a:t>
                </a:r>
              </a:p>
            </p:txBody>
          </p:sp>
        </mc:Fallback>
      </mc:AlternateContent>
      <p:sp>
        <p:nvSpPr>
          <p:cNvPr id="7" name="Text Placeholder 4"/>
          <p:cNvSpPr>
            <a:spLocks noGrp="1"/>
          </p:cNvSpPr>
          <p:nvPr>
            <p:ph type="body" sz="quarter" idx="4294967295"/>
          </p:nvPr>
        </p:nvSpPr>
        <p:spPr>
          <a:xfrm>
            <a:off x="884242" y="1215700"/>
            <a:ext cx="6029514" cy="380867"/>
          </a:xfrm>
          <a:prstGeom prst="rect">
            <a:avLst/>
          </a:prstGeom>
        </p:spPr>
        <p:txBody>
          <a:bodyPr>
            <a:noAutofit/>
          </a:bodyPr>
          <a:lstStyle/>
          <a:p>
            <a:pPr marL="0" indent="0">
              <a:buNone/>
            </a:pPr>
            <a:r>
              <a:rPr lang="en-US" sz="2400" b="1" dirty="0">
                <a:solidFill>
                  <a:srgbClr val="F47920"/>
                </a:solidFill>
              </a:rPr>
              <a:t>Useful Error:</a:t>
            </a:r>
            <a:r>
              <a:rPr lang="en-US" sz="2400" dirty="0">
                <a:latin typeface="+mn-lt"/>
              </a:rPr>
              <a:t> </a:t>
            </a:r>
            <a:r>
              <a:rPr lang="en-US" sz="2400" dirty="0"/>
              <a:t>B</a:t>
            </a:r>
            <a:r>
              <a:rPr lang="en-US" sz="2400" dirty="0">
                <a:latin typeface="+mn-lt"/>
              </a:rPr>
              <a:t>etween Average Vectors</a:t>
            </a:r>
            <a:endParaRPr lang="en-US" dirty="0">
              <a:solidFill>
                <a:srgbClr val="00B2DD"/>
              </a:solidFill>
              <a:latin typeface="+mn-lt"/>
            </a:endParaRPr>
          </a:p>
        </p:txBody>
      </p:sp>
    </p:spTree>
    <p:extLst>
      <p:ext uri="{BB962C8B-B14F-4D97-AF65-F5344CB8AC3E}">
        <p14:creationId xmlns:p14="http://schemas.microsoft.com/office/powerpoint/2010/main" val="117388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 Placeholder 3"/>
              <p:cNvSpPr>
                <a:spLocks noGrp="1"/>
              </p:cNvSpPr>
              <p:nvPr>
                <p:ph type="body" sz="quarter" idx="4294967295"/>
              </p:nvPr>
            </p:nvSpPr>
            <p:spPr>
              <a:xfrm>
                <a:off x="884241" y="1763577"/>
                <a:ext cx="6110339" cy="2749156"/>
              </a:xfrm>
              <a:prstGeom prst="rect">
                <a:avLst/>
              </a:prstGeom>
            </p:spPr>
            <p:txBody>
              <a:bodyPr/>
              <a:lstStyle/>
              <a:p>
                <a:pPr>
                  <a:buClr>
                    <a:srgbClr val="F47920"/>
                  </a:buClr>
                </a:pPr>
                <a:r>
                  <a:rPr lang="en-GB" sz="1600" dirty="0"/>
                  <a:t>Observe that in optimal </a:t>
                </a:r>
                <a:r>
                  <a:rPr lang="en-GB" sz="1600" dirty="0">
                    <a:solidFill>
                      <a:schemeClr val="tx1"/>
                    </a:solidFill>
                  </a:rPr>
                  <a:t>case </a:t>
                </a:r>
                <a14:m>
                  <m:oMath xmlns:m="http://schemas.openxmlformats.org/officeDocument/2006/math">
                    <m:r>
                      <a:rPr lang="en-GB" sz="1600" b="0" i="1" smtClean="0">
                        <a:solidFill>
                          <a:schemeClr val="tx1"/>
                        </a:solidFill>
                        <a:latin typeface="Cambria Math" panose="02040503050406030204" pitchFamily="18" charset="0"/>
                      </a:rPr>
                      <m:t>𝑡</m:t>
                    </m:r>
                    <m:r>
                      <a:rPr lang="en-GB" sz="1600" b="0" i="1" smtClean="0">
                        <a:solidFill>
                          <a:schemeClr val="tx1"/>
                        </a:solidFill>
                        <a:latin typeface="Cambria Math" panose="02040503050406030204" pitchFamily="18" charset="0"/>
                      </a:rPr>
                      <m:t>=1</m:t>
                    </m:r>
                    <m:r>
                      <a:rPr lang="en-GB" sz="1600" b="0" i="0" smtClean="0">
                        <a:solidFill>
                          <a:schemeClr val="tx1"/>
                        </a:solidFill>
                        <a:latin typeface="Cambria Math" panose="02040503050406030204" pitchFamily="18" charset="0"/>
                      </a:rPr>
                      <m:t>,</m:t>
                    </m:r>
                  </m:oMath>
                </a14:m>
                <a:r>
                  <a:rPr lang="en-GB" sz="1600" dirty="0">
                    <a:solidFill>
                      <a:schemeClr val="tx1"/>
                    </a:solidFill>
                  </a:rPr>
                  <a:t> can </a:t>
                </a:r>
                <a:r>
                  <a:rPr lang="en-GB" sz="1600" dirty="0">
                    <a:solidFill>
                      <a:srgbClr val="F47920"/>
                    </a:solidFill>
                  </a:rPr>
                  <a:t>tighten bounds further</a:t>
                </a:r>
                <a:r>
                  <a:rPr lang="en-GB" sz="1600" dirty="0"/>
                  <a:t>,</a:t>
                </a:r>
              </a:p>
              <a:p>
                <a:pPr lvl="1">
                  <a:buClr>
                    <a:srgbClr val="F47920"/>
                  </a:buClr>
                </a:pPr>
                <a:r>
                  <a:rPr lang="en-GB" sz="1600" dirty="0"/>
                  <a:t>as </a:t>
                </a:r>
                <a:r>
                  <a:rPr lang="en-GB" sz="1600" dirty="0">
                    <a:solidFill>
                      <a:srgbClr val="F47920"/>
                    </a:solidFill>
                  </a:rPr>
                  <a:t>do not need to invoke advanced composition results</a:t>
                </a:r>
                <a:r>
                  <a:rPr lang="en-GB" sz="1600" dirty="0"/>
                  <a:t> when each user samples only a single coordinate.</a:t>
                </a:r>
              </a:p>
              <a:p>
                <a:pPr>
                  <a:buClr>
                    <a:srgbClr val="F47920"/>
                  </a:buClr>
                </a:pPr>
                <a:r>
                  <a:rPr lang="en-GB" sz="1600" dirty="0"/>
                  <a:t>Can more simply </a:t>
                </a:r>
                <a:r>
                  <a:rPr lang="en-GB" sz="1600" dirty="0">
                    <a:solidFill>
                      <a:srgbClr val="F47920"/>
                    </a:solidFill>
                  </a:rPr>
                  <a:t>set </a:t>
                </a:r>
                <a14:m>
                  <m:oMath xmlns:m="http://schemas.openxmlformats.org/officeDocument/2006/math">
                    <m:sSup>
                      <m:sSupPr>
                        <m:ctrlPr>
                          <a:rPr lang="en-GB" sz="1600" i="1" smtClean="0">
                            <a:solidFill>
                              <a:srgbClr val="F47920"/>
                            </a:solidFill>
                            <a:latin typeface="Cambria Math" panose="02040503050406030204" pitchFamily="18" charset="0"/>
                          </a:rPr>
                        </m:ctrlPr>
                      </m:sSupPr>
                      <m:e>
                        <m:r>
                          <a:rPr lang="en-GB" sz="1600" i="1" smtClean="0">
                            <a:solidFill>
                              <a:srgbClr val="F47920"/>
                            </a:solidFill>
                            <a:latin typeface="Cambria Math" panose="02040503050406030204" pitchFamily="18" charset="0"/>
                            <a:ea typeface="Cambria Math" panose="02040503050406030204" pitchFamily="18" charset="0"/>
                          </a:rPr>
                          <m:t>𝜀</m:t>
                        </m:r>
                      </m:e>
                      <m:sup>
                        <m:r>
                          <a:rPr lang="en-GB" sz="1600" b="0" i="1" smtClean="0">
                            <a:solidFill>
                              <a:srgbClr val="F47920"/>
                            </a:solidFill>
                            <a:latin typeface="Cambria Math" panose="02040503050406030204" pitchFamily="18" charset="0"/>
                          </a:rPr>
                          <m:t>′</m:t>
                        </m:r>
                      </m:sup>
                    </m:sSup>
                    <m:r>
                      <a:rPr lang="en-GB" sz="1600" b="0" i="1" smtClean="0">
                        <a:solidFill>
                          <a:srgbClr val="F47920"/>
                        </a:solidFill>
                        <a:latin typeface="Cambria Math" panose="02040503050406030204" pitchFamily="18" charset="0"/>
                      </a:rPr>
                      <m:t>=</m:t>
                    </m:r>
                    <m:r>
                      <a:rPr lang="en-GB" sz="1600" b="0" i="1" smtClean="0">
                        <a:solidFill>
                          <a:srgbClr val="F47920"/>
                        </a:solidFill>
                        <a:latin typeface="Cambria Math" panose="02040503050406030204" pitchFamily="18" charset="0"/>
                        <a:ea typeface="Cambria Math" panose="02040503050406030204" pitchFamily="18" charset="0"/>
                      </a:rPr>
                      <m:t>𝜀</m:t>
                    </m:r>
                  </m:oMath>
                </a14:m>
                <a:r>
                  <a:rPr lang="en-GB" sz="1600" dirty="0">
                    <a:solidFill>
                      <a:srgbClr val="F47920"/>
                    </a:solidFill>
                  </a:rPr>
                  <a:t> and </a:t>
                </a:r>
                <a14:m>
                  <m:oMath xmlns:m="http://schemas.openxmlformats.org/officeDocument/2006/math">
                    <m:sSup>
                      <m:sSupPr>
                        <m:ctrlPr>
                          <a:rPr lang="en-GB" sz="1600" i="1" smtClean="0">
                            <a:solidFill>
                              <a:srgbClr val="F47920"/>
                            </a:solidFill>
                            <a:latin typeface="Cambria Math" panose="02040503050406030204" pitchFamily="18" charset="0"/>
                          </a:rPr>
                        </m:ctrlPr>
                      </m:sSupPr>
                      <m:e>
                        <m:r>
                          <a:rPr lang="en-GB" sz="1600" i="1" smtClean="0">
                            <a:solidFill>
                              <a:srgbClr val="F47920"/>
                            </a:solidFill>
                            <a:latin typeface="Cambria Math" panose="02040503050406030204" pitchFamily="18" charset="0"/>
                            <a:ea typeface="Cambria Math" panose="02040503050406030204" pitchFamily="18" charset="0"/>
                          </a:rPr>
                          <m:t>𝛿</m:t>
                        </m:r>
                      </m:e>
                      <m:sup>
                        <m:r>
                          <a:rPr lang="en-GB" sz="1600" b="0" i="1" smtClean="0">
                            <a:solidFill>
                              <a:srgbClr val="F47920"/>
                            </a:solidFill>
                            <a:latin typeface="Cambria Math" panose="02040503050406030204" pitchFamily="18" charset="0"/>
                          </a:rPr>
                          <m:t>′</m:t>
                        </m:r>
                      </m:sup>
                    </m:sSup>
                    <m:r>
                      <a:rPr lang="en-GB" sz="1600" b="0" i="1" smtClean="0">
                        <a:solidFill>
                          <a:srgbClr val="F47920"/>
                        </a:solidFill>
                        <a:latin typeface="Cambria Math" panose="02040503050406030204" pitchFamily="18" charset="0"/>
                      </a:rPr>
                      <m:t>=</m:t>
                    </m:r>
                    <m:r>
                      <a:rPr lang="en-GB" sz="1600" b="0" i="1" smtClean="0">
                        <a:solidFill>
                          <a:srgbClr val="F47920"/>
                        </a:solidFill>
                        <a:latin typeface="Cambria Math" panose="02040503050406030204" pitchFamily="18" charset="0"/>
                        <a:ea typeface="Cambria Math" panose="02040503050406030204" pitchFamily="18" charset="0"/>
                      </a:rPr>
                      <m:t>𝛿</m:t>
                    </m:r>
                  </m:oMath>
                </a14:m>
                <a:r>
                  <a:rPr lang="en-GB" sz="1600" dirty="0"/>
                  <a:t> in proof of Theorem 1, which yields</a:t>
                </a:r>
              </a:p>
              <a:p>
                <a:pPr>
                  <a:buClr>
                    <a:srgbClr val="F47920"/>
                  </a:buClr>
                </a:pPr>
                <a:endParaRPr lang="en-GB" sz="800" dirty="0"/>
              </a:p>
              <a:p>
                <a:pPr marL="0" indent="0">
                  <a:buClr>
                    <a:srgbClr val="F47920"/>
                  </a:buClr>
                  <a:buNone/>
                </a:pPr>
                <a14:m>
                  <m:oMathPara xmlns:m="http://schemas.openxmlformats.org/officeDocument/2006/math">
                    <m:oMathParaPr>
                      <m:jc m:val="centerGroup"/>
                    </m:oMathParaPr>
                    <m:oMath xmlns:m="http://schemas.openxmlformats.org/officeDocument/2006/math">
                      <m:borderBox>
                        <m:borderBoxPr>
                          <m:ctrlPr>
                            <a:rPr lang="en-GB" sz="1600" i="1" smtClean="0">
                              <a:latin typeface="Cambria Math" panose="02040503050406030204" pitchFamily="18" charset="0"/>
                            </a:rPr>
                          </m:ctrlPr>
                        </m:borderBoxPr>
                        <m:e>
                          <m:r>
                            <a:rPr lang="en-GB" sz="1600" i="1" smtClean="0">
                              <a:latin typeface="Cambria Math" panose="02040503050406030204" pitchFamily="18" charset="0"/>
                              <a:ea typeface="Cambria Math" panose="02040503050406030204" pitchFamily="18" charset="0"/>
                            </a:rPr>
                            <m:t>𝛾</m:t>
                          </m:r>
                          <m:r>
                            <a:rPr lang="en-GB" sz="1600" b="0" i="1" smtClean="0">
                              <a:latin typeface="Cambria Math" panose="02040503050406030204" pitchFamily="18" charset="0"/>
                              <a:ea typeface="Cambria Math" panose="02040503050406030204" pitchFamily="18" charset="0"/>
                            </a:rPr>
                            <m:t>=</m:t>
                          </m:r>
                          <m:r>
                            <m:rPr>
                              <m:sty m:val="p"/>
                            </m:rPr>
                            <a:rPr lang="en-GB" sz="1600" b="0" i="0" smtClean="0">
                              <a:latin typeface="Cambria Math" panose="02040503050406030204" pitchFamily="18" charset="0"/>
                              <a:ea typeface="Cambria Math" panose="02040503050406030204" pitchFamily="18" charset="0"/>
                            </a:rPr>
                            <m:t>max</m:t>
                          </m:r>
                          <m:d>
                            <m:dPr>
                              <m:begChr m:val="{"/>
                              <m:endChr m:val="}"/>
                              <m:ctrlPr>
                                <a:rPr lang="en-GB" sz="1600" b="0" i="1" smtClean="0">
                                  <a:latin typeface="Cambria Math" panose="02040503050406030204" pitchFamily="18" charset="0"/>
                                  <a:ea typeface="Cambria Math" panose="02040503050406030204" pitchFamily="18" charset="0"/>
                                </a:rPr>
                              </m:ctrlPr>
                            </m:dPr>
                            <m:e>
                              <m:f>
                                <m:fPr>
                                  <m:ctrlPr>
                                    <a:rPr lang="en-GB" sz="1600" i="1">
                                      <a:latin typeface="Cambria Math" panose="02040503050406030204" pitchFamily="18" charset="0"/>
                                      <a:ea typeface="Cambria Math" panose="02040503050406030204" pitchFamily="18" charset="0"/>
                                    </a:rPr>
                                  </m:ctrlPr>
                                </m:fPr>
                                <m:num>
                                  <m:r>
                                    <a:rPr lang="en-GB" sz="1600" b="0" i="1" smtClean="0">
                                      <a:latin typeface="Cambria Math" panose="02040503050406030204" pitchFamily="18" charset="0"/>
                                      <a:ea typeface="Cambria Math" panose="02040503050406030204" pitchFamily="18" charset="0"/>
                                    </a:rPr>
                                    <m:t>14</m:t>
                                  </m:r>
                                  <m:r>
                                    <a:rPr lang="en-GB" sz="1600" i="1">
                                      <a:solidFill>
                                        <a:srgbClr val="F47920"/>
                                      </a:solidFill>
                                      <a:latin typeface="Cambria Math" panose="02040503050406030204" pitchFamily="18" charset="0"/>
                                      <a:ea typeface="Cambria Math" panose="02040503050406030204" pitchFamily="18" charset="0"/>
                                    </a:rPr>
                                    <m:t>𝑑</m:t>
                                  </m:r>
                                  <m:r>
                                    <a:rPr lang="en-GB" sz="1600" i="1">
                                      <a:latin typeface="Cambria Math" panose="02040503050406030204" pitchFamily="18" charset="0"/>
                                      <a:ea typeface="Cambria Math" panose="02040503050406030204" pitchFamily="18" charset="0"/>
                                    </a:rPr>
                                    <m:t>𝑘</m:t>
                                  </m:r>
                                  <m:func>
                                    <m:funcPr>
                                      <m:ctrlPr>
                                        <a:rPr lang="en-GB" sz="1600" i="1">
                                          <a:latin typeface="Cambria Math" panose="02040503050406030204" pitchFamily="18" charset="0"/>
                                          <a:ea typeface="Cambria Math" panose="02040503050406030204" pitchFamily="18" charset="0"/>
                                        </a:rPr>
                                      </m:ctrlPr>
                                    </m:funcPr>
                                    <m:fName>
                                      <m:r>
                                        <m:rPr>
                                          <m:sty m:val="p"/>
                                        </m:rPr>
                                        <a:rPr lang="en-GB" sz="1600">
                                          <a:latin typeface="Cambria Math" panose="02040503050406030204" pitchFamily="18" charset="0"/>
                                          <a:ea typeface="Cambria Math" panose="02040503050406030204" pitchFamily="18" charset="0"/>
                                        </a:rPr>
                                        <m:t>log</m:t>
                                      </m:r>
                                    </m:fName>
                                    <m:e>
                                      <m:d>
                                        <m:dPr>
                                          <m:ctrlPr>
                                            <a:rPr lang="en-GB" sz="1600" i="1">
                                              <a:latin typeface="Cambria Math" panose="02040503050406030204" pitchFamily="18" charset="0"/>
                                              <a:ea typeface="Cambria Math" panose="02040503050406030204" pitchFamily="18" charset="0"/>
                                            </a:rPr>
                                          </m:ctrlPr>
                                        </m:dPr>
                                        <m:e>
                                          <m:r>
                                            <a:rPr lang="en-GB" sz="1600" b="0" i="1" smtClean="0">
                                              <a:latin typeface="Cambria Math" panose="02040503050406030204" pitchFamily="18" charset="0"/>
                                              <a:ea typeface="Cambria Math" panose="02040503050406030204" pitchFamily="18" charset="0"/>
                                            </a:rPr>
                                            <m:t>2</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𝛿</m:t>
                                          </m:r>
                                        </m:e>
                                      </m:d>
                                    </m:e>
                                  </m:func>
                                </m:num>
                                <m:den>
                                  <m:d>
                                    <m:dPr>
                                      <m:ctrlPr>
                                        <a:rPr lang="en-GB" sz="1600" i="1">
                                          <a:latin typeface="Cambria Math" panose="02040503050406030204" pitchFamily="18" charset="0"/>
                                          <a:ea typeface="Cambria Math" panose="02040503050406030204" pitchFamily="18" charset="0"/>
                                        </a:rPr>
                                      </m:ctrlPr>
                                    </m:dPr>
                                    <m:e>
                                      <m:r>
                                        <a:rPr lang="en-GB" sz="1600" i="1">
                                          <a:solidFill>
                                            <a:srgbClr val="F47920"/>
                                          </a:solidFill>
                                          <a:latin typeface="Cambria Math" panose="02040503050406030204" pitchFamily="18" charset="0"/>
                                          <a:ea typeface="Cambria Math" panose="02040503050406030204" pitchFamily="18" charset="0"/>
                                        </a:rPr>
                                        <m:t>𝑛</m:t>
                                      </m:r>
                                      <m:r>
                                        <a:rPr lang="en-GB" sz="1600" i="1">
                                          <a:solidFill>
                                            <a:srgbClr val="F47920"/>
                                          </a:solidFill>
                                          <a:latin typeface="Cambria Math" panose="02040503050406030204" pitchFamily="18" charset="0"/>
                                          <a:ea typeface="Cambria Math" panose="02040503050406030204" pitchFamily="18" charset="0"/>
                                        </a:rPr>
                                        <m:t>−1</m:t>
                                      </m:r>
                                    </m:e>
                                  </m:d>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𝜀</m:t>
                                      </m:r>
                                    </m:e>
                                    <m:sup>
                                      <m:r>
                                        <a:rPr lang="en-GB" sz="1600" i="1">
                                          <a:latin typeface="Cambria Math" panose="02040503050406030204" pitchFamily="18" charset="0"/>
                                          <a:ea typeface="Cambria Math" panose="02040503050406030204" pitchFamily="18" charset="0"/>
                                        </a:rPr>
                                        <m:t>2</m:t>
                                      </m:r>
                                    </m:sup>
                                  </m:sSup>
                                </m:den>
                              </m:f>
                              <m:r>
                                <a:rPr lang="en-GB" sz="1600" b="0" i="1" smtClean="0">
                                  <a:latin typeface="Cambria Math" panose="02040503050406030204" pitchFamily="18" charset="0"/>
                                  <a:ea typeface="Cambria Math" panose="02040503050406030204" pitchFamily="18" charset="0"/>
                                </a:rPr>
                                <m:t>,</m:t>
                              </m:r>
                              <m:f>
                                <m:fPr>
                                  <m:ctrlPr>
                                    <a:rPr lang="en-GB" sz="1600" i="1" smtClean="0">
                                      <a:latin typeface="Cambria Math" panose="02040503050406030204" pitchFamily="18" charset="0"/>
                                      <a:ea typeface="Cambria Math" panose="02040503050406030204" pitchFamily="18" charset="0"/>
                                    </a:rPr>
                                  </m:ctrlPr>
                                </m:fPr>
                                <m:num>
                                  <m:r>
                                    <a:rPr lang="en-GB" sz="1600" b="0" i="1" smtClean="0">
                                      <a:latin typeface="Cambria Math" panose="02040503050406030204" pitchFamily="18" charset="0"/>
                                      <a:ea typeface="Cambria Math" panose="02040503050406030204" pitchFamily="18" charset="0"/>
                                    </a:rPr>
                                    <m:t>27</m:t>
                                  </m:r>
                                  <m:r>
                                    <a:rPr lang="en-GB" sz="1600" i="1">
                                      <a:solidFill>
                                        <a:srgbClr val="F47920"/>
                                      </a:solidFill>
                                      <a:latin typeface="Cambria Math" panose="02040503050406030204" pitchFamily="18" charset="0"/>
                                      <a:ea typeface="Cambria Math" panose="02040503050406030204" pitchFamily="18" charset="0"/>
                                    </a:rPr>
                                    <m:t>𝑑</m:t>
                                  </m:r>
                                  <m:r>
                                    <a:rPr lang="en-GB" sz="1600" i="1">
                                      <a:latin typeface="Cambria Math" panose="02040503050406030204" pitchFamily="18" charset="0"/>
                                      <a:ea typeface="Cambria Math" panose="02040503050406030204" pitchFamily="18" charset="0"/>
                                    </a:rPr>
                                    <m:t>𝑘</m:t>
                                  </m:r>
                                </m:num>
                                <m:den>
                                  <m:d>
                                    <m:dPr>
                                      <m:ctrlPr>
                                        <a:rPr lang="en-GB" sz="1600" i="1">
                                          <a:latin typeface="Cambria Math" panose="02040503050406030204" pitchFamily="18" charset="0"/>
                                          <a:ea typeface="Cambria Math" panose="02040503050406030204" pitchFamily="18" charset="0"/>
                                        </a:rPr>
                                      </m:ctrlPr>
                                    </m:dPr>
                                    <m:e>
                                      <m:r>
                                        <a:rPr lang="en-GB" sz="1600" i="1">
                                          <a:solidFill>
                                            <a:srgbClr val="F47920"/>
                                          </a:solidFill>
                                          <a:latin typeface="Cambria Math" panose="02040503050406030204" pitchFamily="18" charset="0"/>
                                          <a:ea typeface="Cambria Math" panose="02040503050406030204" pitchFamily="18" charset="0"/>
                                        </a:rPr>
                                        <m:t>𝑛</m:t>
                                      </m:r>
                                      <m:r>
                                        <a:rPr lang="en-GB" sz="1600" i="1">
                                          <a:solidFill>
                                            <a:srgbClr val="F47920"/>
                                          </a:solidFill>
                                          <a:latin typeface="Cambria Math" panose="02040503050406030204" pitchFamily="18" charset="0"/>
                                          <a:ea typeface="Cambria Math" panose="02040503050406030204" pitchFamily="18" charset="0"/>
                                        </a:rPr>
                                        <m:t>−1</m:t>
                                      </m:r>
                                    </m:e>
                                  </m:d>
                                  <m:r>
                                    <a:rPr lang="en-GB" sz="1600" i="1" smtClean="0">
                                      <a:solidFill>
                                        <a:schemeClr val="tx1"/>
                                      </a:solidFill>
                                      <a:latin typeface="Cambria Math" panose="02040503050406030204" pitchFamily="18" charset="0"/>
                                      <a:ea typeface="Cambria Math" panose="02040503050406030204" pitchFamily="18" charset="0"/>
                                    </a:rPr>
                                    <m:t>𝜀</m:t>
                                  </m:r>
                                </m:den>
                              </m:f>
                            </m:e>
                          </m:d>
                        </m:e>
                      </m:borderBox>
                      <m:r>
                        <a:rPr lang="en-GB" sz="1600" b="0" i="1" smtClean="0">
                          <a:latin typeface="Cambria Math" panose="02040503050406030204" pitchFamily="18" charset="0"/>
                        </a:rPr>
                        <m:t> .</m:t>
                      </m:r>
                    </m:oMath>
                  </m:oMathPara>
                </a14:m>
                <a:endParaRPr lang="en-GB" sz="1600" i="1" dirty="0"/>
              </a:p>
              <a:p>
                <a:pPr marL="0" indent="0">
                  <a:buClr>
                    <a:srgbClr val="F47920"/>
                  </a:buClr>
                  <a:buNone/>
                </a:pPr>
                <a:endParaRPr lang="en-GB" sz="800" i="1" dirty="0"/>
              </a:p>
              <a:p>
                <a:pPr>
                  <a:buClr>
                    <a:srgbClr val="F47920"/>
                  </a:buClr>
                </a:pPr>
                <a:r>
                  <a:rPr lang="en-GB" sz="1600" dirty="0"/>
                  <a:t>Coincides with values obtained by Balle et al. in scalar case.</a:t>
                </a:r>
              </a:p>
            </p:txBody>
          </p:sp>
        </mc:Choice>
        <mc:Fallback xmlns="">
          <p:sp>
            <p:nvSpPr>
              <p:cNvPr id="6" name="Text Placeholder 3"/>
              <p:cNvSpPr>
                <a:spLocks noGrp="1" noRot="1" noChangeAspect="1" noMove="1" noResize="1" noEditPoints="1" noAdjustHandles="1" noChangeArrowheads="1" noChangeShapeType="1" noTextEdit="1"/>
              </p:cNvSpPr>
              <p:nvPr>
                <p:ph type="body" sz="quarter" idx="4294967295"/>
              </p:nvPr>
            </p:nvSpPr>
            <p:spPr>
              <a:xfrm>
                <a:off x="884241" y="1763577"/>
                <a:ext cx="6110339" cy="2749156"/>
              </a:xfrm>
              <a:prstGeom prst="rect">
                <a:avLst/>
              </a:prstGeom>
              <a:blipFill>
                <a:blip r:embed="rId3"/>
                <a:stretch>
                  <a:fillRect l="-399" t="-15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 Placeholder 4"/>
              <p:cNvSpPr>
                <a:spLocks noGrp="1"/>
              </p:cNvSpPr>
              <p:nvPr>
                <p:ph type="body" sz="quarter" idx="4294967295"/>
              </p:nvPr>
            </p:nvSpPr>
            <p:spPr>
              <a:xfrm>
                <a:off x="884242" y="1215700"/>
                <a:ext cx="6029514" cy="380867"/>
              </a:xfrm>
              <a:prstGeom prst="rect">
                <a:avLst/>
              </a:prstGeom>
            </p:spPr>
            <p:txBody>
              <a:bodyPr>
                <a:noAutofit/>
              </a:bodyPr>
              <a:lstStyle/>
              <a:p>
                <a:pPr marL="0" indent="0">
                  <a:buNone/>
                </a:pPr>
                <a:r>
                  <a:rPr lang="en-US" sz="2400" b="1" dirty="0">
                    <a:solidFill>
                      <a:srgbClr val="F47920"/>
                    </a:solidFill>
                    <a:latin typeface="+mn-lt"/>
                  </a:rPr>
                  <a:t>Improved Bounds</a:t>
                </a:r>
                <a:r>
                  <a:rPr lang="en-US" sz="2400" dirty="0">
                    <a:latin typeface="+mn-lt"/>
                  </a:rPr>
                  <a:t> for </a:t>
                </a:r>
                <a14:m>
                  <m:oMath xmlns:m="http://schemas.openxmlformats.org/officeDocument/2006/math">
                    <m:r>
                      <a:rPr lang="en-GB" sz="2400" b="0" i="1" smtClean="0">
                        <a:latin typeface="Cambria Math" panose="02040503050406030204" pitchFamily="18" charset="0"/>
                      </a:rPr>
                      <m:t>𝑡</m:t>
                    </m:r>
                    <m:r>
                      <a:rPr lang="en-GB" sz="2400" b="0" i="1" smtClean="0">
                        <a:latin typeface="Cambria Math" panose="02040503050406030204" pitchFamily="18" charset="0"/>
                      </a:rPr>
                      <m:t>=1</m:t>
                    </m:r>
                  </m:oMath>
                </a14:m>
                <a:endParaRPr lang="en-US" dirty="0">
                  <a:solidFill>
                    <a:srgbClr val="00B2DD"/>
                  </a:solidFill>
                  <a:latin typeface="+mn-lt"/>
                </a:endParaRPr>
              </a:p>
            </p:txBody>
          </p:sp>
        </mc:Choice>
        <mc:Fallback xmlns="">
          <p:sp>
            <p:nvSpPr>
              <p:cNvPr id="7" name="Text Placeholder 4"/>
              <p:cNvSpPr>
                <a:spLocks noGrp="1" noRot="1" noChangeAspect="1" noMove="1" noResize="1" noEditPoints="1" noAdjustHandles="1" noChangeArrowheads="1" noChangeShapeType="1" noTextEdit="1"/>
              </p:cNvSpPr>
              <p:nvPr>
                <p:ph type="body" sz="quarter" idx="4294967295"/>
              </p:nvPr>
            </p:nvSpPr>
            <p:spPr>
              <a:xfrm>
                <a:off x="884242" y="1215700"/>
                <a:ext cx="6029514" cy="380867"/>
              </a:xfrm>
              <a:prstGeom prst="rect">
                <a:avLst/>
              </a:prstGeom>
              <a:blipFill>
                <a:blip r:embed="rId4"/>
                <a:stretch>
                  <a:fillRect l="-1517" t="-22222" b="-46032"/>
                </a:stretch>
              </a:blipFill>
            </p:spPr>
            <p:txBody>
              <a:bodyPr/>
              <a:lstStyle/>
              <a:p>
                <a:r>
                  <a:rPr lang="en-GB">
                    <a:noFill/>
                  </a:rPr>
                  <a:t> </a:t>
                </a:r>
              </a:p>
            </p:txBody>
          </p:sp>
        </mc:Fallback>
      </mc:AlternateContent>
    </p:spTree>
    <p:extLst>
      <p:ext uri="{BB962C8B-B14F-4D97-AF65-F5344CB8AC3E}">
        <p14:creationId xmlns:p14="http://schemas.microsoft.com/office/powerpoint/2010/main" val="7870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 Placeholder 3"/>
              <p:cNvSpPr>
                <a:spLocks noGrp="1"/>
              </p:cNvSpPr>
              <p:nvPr>
                <p:ph type="body" sz="quarter" idx="4294967295"/>
              </p:nvPr>
            </p:nvSpPr>
            <p:spPr>
              <a:xfrm>
                <a:off x="884241" y="1763577"/>
                <a:ext cx="6110339" cy="2749156"/>
              </a:xfrm>
              <a:prstGeom prst="rect">
                <a:avLst/>
              </a:prstGeom>
            </p:spPr>
            <p:txBody>
              <a:bodyPr/>
              <a:lstStyle/>
              <a:p>
                <a:pPr>
                  <a:buClr>
                    <a:srgbClr val="F47920"/>
                  </a:buClr>
                </a:pPr>
                <a:endParaRPr lang="en-GB" sz="1800" dirty="0"/>
              </a:p>
              <a:p>
                <a:pPr marL="0" indent="0">
                  <a:buClr>
                    <a:srgbClr val="F47920"/>
                  </a:buClr>
                  <a:buNone/>
                </a:pPr>
                <a14:m>
                  <m:oMathPara xmlns:m="http://schemas.openxmlformats.org/officeDocument/2006/math">
                    <m:oMathParaPr>
                      <m:jc m:val="centerGroup"/>
                    </m:oMathParaPr>
                    <m:oMath xmlns:m="http://schemas.openxmlformats.org/officeDocument/2006/math">
                      <m:borderBox>
                        <m:borderBoxPr>
                          <m:ctrlPr>
                            <a:rPr lang="en-GB" sz="1800" i="1" smtClean="0">
                              <a:latin typeface="Cambria Math" panose="02040503050406030204" pitchFamily="18" charset="0"/>
                            </a:rPr>
                          </m:ctrlPr>
                        </m:borderBoxPr>
                        <m:e>
                          <m:acc>
                            <m:accPr>
                              <m:chr m:val="̂"/>
                              <m:ctrlPr>
                                <a:rPr lang="en-GB" sz="1800" i="1" smtClean="0">
                                  <a:latin typeface="Cambria Math" panose="02040503050406030204" pitchFamily="18" charset="0"/>
                                </a:rPr>
                              </m:ctrlPr>
                            </m:accPr>
                            <m:e>
                              <m:r>
                                <m:rPr>
                                  <m:sty m:val="p"/>
                                </m:rPr>
                                <a:rPr lang="en-GB" sz="1800" b="0" i="0" smtClean="0">
                                  <a:latin typeface="Cambria Math" panose="02040503050406030204" pitchFamily="18" charset="0"/>
                                </a:rPr>
                                <m:t>MSE</m:t>
                              </m:r>
                            </m:e>
                          </m:acc>
                          <m:r>
                            <a:rPr lang="en-GB" sz="1800" b="0" i="1" smtClean="0">
                              <a:latin typeface="Cambria Math" panose="02040503050406030204" pitchFamily="18" charset="0"/>
                              <a:ea typeface="Cambria Math" panose="02040503050406030204" pitchFamily="18" charset="0"/>
                            </a:rPr>
                            <m:t>=</m:t>
                          </m:r>
                          <m:r>
                            <m:rPr>
                              <m:sty m:val="p"/>
                            </m:rPr>
                            <a:rPr lang="en-GB" sz="1800">
                              <a:latin typeface="Cambria Math" panose="02040503050406030204" pitchFamily="18" charset="0"/>
                              <a:ea typeface="Cambria Math" panose="02040503050406030204" pitchFamily="18" charset="0"/>
                            </a:rPr>
                            <m:t>max</m:t>
                          </m:r>
                          <m:d>
                            <m:dPr>
                              <m:begChr m:val="{"/>
                              <m:endChr m:val="}"/>
                              <m:ctrlPr>
                                <a:rPr lang="en-GB" sz="1800" i="1">
                                  <a:latin typeface="Cambria Math" panose="02040503050406030204" pitchFamily="18" charset="0"/>
                                  <a:ea typeface="Cambria Math" panose="02040503050406030204" pitchFamily="18" charset="0"/>
                                </a:rPr>
                              </m:ctrlPr>
                            </m:dPr>
                            <m:e>
                              <m:f>
                                <m:fPr>
                                  <m:ctrlPr>
                                    <a:rPr lang="en-GB" sz="1800" i="1">
                                      <a:latin typeface="Cambria Math" panose="02040503050406030204" pitchFamily="18" charset="0"/>
                                      <a:ea typeface="Cambria Math" panose="02040503050406030204" pitchFamily="18" charset="0"/>
                                    </a:rPr>
                                  </m:ctrlPr>
                                </m:fPr>
                                <m:num>
                                  <m:sSup>
                                    <m:sSupPr>
                                      <m:ctrlPr>
                                        <a:rPr lang="en-GB" sz="1800" i="1" smtClean="0">
                                          <a:latin typeface="Cambria Math" panose="02040503050406030204" pitchFamily="18" charset="0"/>
                                          <a:ea typeface="Cambria Math" panose="02040503050406030204" pitchFamily="18" charset="0"/>
                                        </a:rPr>
                                      </m:ctrlPr>
                                    </m:sSupPr>
                                    <m:e>
                                      <m:r>
                                        <a:rPr lang="en-GB" sz="1800" b="0" i="1" smtClean="0">
                                          <a:latin typeface="Cambria Math" panose="02040503050406030204" pitchFamily="18" charset="0"/>
                                          <a:ea typeface="Cambria Math" panose="02040503050406030204" pitchFamily="18" charset="0"/>
                                        </a:rPr>
                                        <m:t>98</m:t>
                                      </m:r>
                                    </m:e>
                                    <m:sup>
                                      <m:r>
                                        <a:rPr lang="en-GB" sz="1800" b="0" i="1" smtClean="0">
                                          <a:latin typeface="Cambria Math" panose="02040503050406030204" pitchFamily="18" charset="0"/>
                                          <a:ea typeface="Cambria Math" panose="02040503050406030204" pitchFamily="18" charset="0"/>
                                        </a:rPr>
                                        <m:t>1/3</m:t>
                                      </m:r>
                                    </m:sup>
                                  </m:sSup>
                                  <m:sSup>
                                    <m:sSupPr>
                                      <m:ctrlPr>
                                        <a:rPr lang="en-GB" sz="1800" i="1" smtClean="0">
                                          <a:solidFill>
                                            <a:srgbClr val="F47920"/>
                                          </a:solidFill>
                                          <a:latin typeface="Cambria Math" panose="02040503050406030204" pitchFamily="18" charset="0"/>
                                          <a:ea typeface="Cambria Math" panose="02040503050406030204" pitchFamily="18" charset="0"/>
                                        </a:rPr>
                                      </m:ctrlPr>
                                    </m:sSupPr>
                                    <m:e>
                                      <m:r>
                                        <a:rPr lang="en-GB" sz="1800" b="0" i="1" smtClean="0">
                                          <a:solidFill>
                                            <a:srgbClr val="F47920"/>
                                          </a:solidFill>
                                          <a:latin typeface="Cambria Math" panose="02040503050406030204" pitchFamily="18" charset="0"/>
                                          <a:ea typeface="Cambria Math" panose="02040503050406030204" pitchFamily="18" charset="0"/>
                                        </a:rPr>
                                        <m:t>𝑑</m:t>
                                      </m:r>
                                    </m:e>
                                    <m:sup>
                                      <m:r>
                                        <a:rPr lang="en-GB" sz="1800" b="0" i="1" smtClean="0">
                                          <a:solidFill>
                                            <a:srgbClr val="F47920"/>
                                          </a:solidFill>
                                          <a:latin typeface="Cambria Math" panose="02040503050406030204" pitchFamily="18" charset="0"/>
                                          <a:ea typeface="Cambria Math" panose="02040503050406030204" pitchFamily="18" charset="0"/>
                                        </a:rPr>
                                        <m:t>8/3</m:t>
                                      </m:r>
                                    </m:sup>
                                  </m:sSup>
                                  <m:func>
                                    <m:funcPr>
                                      <m:ctrlPr>
                                        <a:rPr lang="en-GB" sz="1800" i="1">
                                          <a:latin typeface="Cambria Math" panose="02040503050406030204" pitchFamily="18" charset="0"/>
                                          <a:ea typeface="Cambria Math" panose="02040503050406030204" pitchFamily="18" charset="0"/>
                                        </a:rPr>
                                      </m:ctrlPr>
                                    </m:funcPr>
                                    <m:fName>
                                      <m:r>
                                        <m:rPr>
                                          <m:sty m:val="p"/>
                                        </m:rPr>
                                        <a:rPr lang="en-GB" sz="1800">
                                          <a:latin typeface="Cambria Math" panose="02040503050406030204" pitchFamily="18" charset="0"/>
                                          <a:ea typeface="Cambria Math" panose="02040503050406030204" pitchFamily="18" charset="0"/>
                                        </a:rPr>
                                        <m:t>log</m:t>
                                      </m:r>
                                    </m:fName>
                                    <m:e>
                                      <m:d>
                                        <m:dPr>
                                          <m:ctrlPr>
                                            <a:rPr lang="en-GB" sz="1800" i="1">
                                              <a:latin typeface="Cambria Math" panose="02040503050406030204" pitchFamily="18" charset="0"/>
                                              <a:ea typeface="Cambria Math" panose="02040503050406030204" pitchFamily="18" charset="0"/>
                                            </a:rPr>
                                          </m:ctrlPr>
                                        </m:dPr>
                                        <m:e>
                                          <m:r>
                                            <a:rPr lang="en-GB" sz="1800" i="1">
                                              <a:latin typeface="Cambria Math" panose="02040503050406030204" pitchFamily="18" charset="0"/>
                                              <a:ea typeface="Cambria Math" panose="02040503050406030204" pitchFamily="18" charset="0"/>
                                            </a:rPr>
                                            <m:t>2/</m:t>
                                          </m:r>
                                          <m:r>
                                            <a:rPr lang="en-GB" sz="1800" i="1">
                                              <a:latin typeface="Cambria Math" panose="02040503050406030204" pitchFamily="18" charset="0"/>
                                              <a:ea typeface="Cambria Math" panose="02040503050406030204" pitchFamily="18" charset="0"/>
                                            </a:rPr>
                                            <m:t>𝛿</m:t>
                                          </m:r>
                                        </m:e>
                                      </m:d>
                                    </m:e>
                                  </m:func>
                                </m:num>
                                <m:den>
                                  <m:sSup>
                                    <m:sSupPr>
                                      <m:ctrlPr>
                                        <a:rPr lang="en-GB" sz="1800" i="1" smtClean="0">
                                          <a:latin typeface="Cambria Math" panose="02040503050406030204" pitchFamily="18" charset="0"/>
                                          <a:ea typeface="Cambria Math" panose="02040503050406030204" pitchFamily="18" charset="0"/>
                                        </a:rPr>
                                      </m:ctrlPr>
                                    </m:sSupPr>
                                    <m:e>
                                      <m:d>
                                        <m:dPr>
                                          <m:ctrlPr>
                                            <a:rPr lang="en-GB" sz="1800" i="1" smtClean="0">
                                              <a:latin typeface="Cambria Math" panose="02040503050406030204" pitchFamily="18" charset="0"/>
                                              <a:ea typeface="Cambria Math" panose="02040503050406030204" pitchFamily="18" charset="0"/>
                                            </a:rPr>
                                          </m:ctrlPr>
                                        </m:dPr>
                                        <m:e>
                                          <m:r>
                                            <a:rPr lang="en-GB" sz="1800" b="0" i="1" smtClean="0">
                                              <a:latin typeface="Cambria Math" panose="02040503050406030204" pitchFamily="18" charset="0"/>
                                              <a:ea typeface="Cambria Math" panose="02040503050406030204" pitchFamily="18" charset="0"/>
                                            </a:rPr>
                                            <m:t>1−</m:t>
                                          </m:r>
                                          <m:r>
                                            <a:rPr lang="en-GB" sz="1800" b="0" i="1" smtClean="0">
                                              <a:latin typeface="Cambria Math" panose="02040503050406030204" pitchFamily="18" charset="0"/>
                                              <a:ea typeface="Cambria Math" panose="02040503050406030204" pitchFamily="18" charset="0"/>
                                            </a:rPr>
                                            <m:t>𝛾</m:t>
                                          </m:r>
                                        </m:e>
                                      </m:d>
                                    </m:e>
                                    <m:sup>
                                      <m:r>
                                        <a:rPr lang="en-GB" sz="1800" b="0" i="1" smtClean="0">
                                          <a:latin typeface="Cambria Math" panose="02040503050406030204" pitchFamily="18" charset="0"/>
                                          <a:ea typeface="Cambria Math" panose="02040503050406030204" pitchFamily="18" charset="0"/>
                                        </a:rPr>
                                        <m:t>2</m:t>
                                      </m:r>
                                    </m:sup>
                                  </m:sSup>
                                  <m:sSup>
                                    <m:sSupPr>
                                      <m:ctrlPr>
                                        <a:rPr lang="en-GB" sz="1800" i="1" smtClean="0">
                                          <a:solidFill>
                                            <a:srgbClr val="F47920"/>
                                          </a:solidFill>
                                          <a:latin typeface="Cambria Math" panose="02040503050406030204" pitchFamily="18" charset="0"/>
                                          <a:ea typeface="Cambria Math" panose="02040503050406030204" pitchFamily="18" charset="0"/>
                                        </a:rPr>
                                      </m:ctrlPr>
                                    </m:sSupPr>
                                    <m:e>
                                      <m:r>
                                        <a:rPr lang="en-GB" sz="1800" b="0" i="1" smtClean="0">
                                          <a:solidFill>
                                            <a:srgbClr val="F47920"/>
                                          </a:solidFill>
                                          <a:latin typeface="Cambria Math" panose="02040503050406030204" pitchFamily="18" charset="0"/>
                                          <a:ea typeface="Cambria Math" panose="02040503050406030204" pitchFamily="18" charset="0"/>
                                        </a:rPr>
                                        <m:t>𝑛</m:t>
                                      </m:r>
                                    </m:e>
                                    <m:sup>
                                      <m:r>
                                        <a:rPr lang="en-GB" sz="1800" b="0" i="1" smtClean="0">
                                          <a:solidFill>
                                            <a:srgbClr val="F47920"/>
                                          </a:solidFill>
                                          <a:latin typeface="Cambria Math" panose="02040503050406030204" pitchFamily="18" charset="0"/>
                                          <a:ea typeface="Cambria Math" panose="02040503050406030204" pitchFamily="18" charset="0"/>
                                        </a:rPr>
                                        <m:t>5/3</m:t>
                                      </m:r>
                                    </m:sup>
                                  </m:sSup>
                                  <m:sSup>
                                    <m:sSupPr>
                                      <m:ctrlPr>
                                        <a:rPr lang="en-GB" sz="1800" i="1">
                                          <a:latin typeface="Cambria Math" panose="02040503050406030204" pitchFamily="18" charset="0"/>
                                          <a:ea typeface="Cambria Math" panose="02040503050406030204" pitchFamily="18" charset="0"/>
                                        </a:rPr>
                                      </m:ctrlPr>
                                    </m:sSupPr>
                                    <m:e>
                                      <m:r>
                                        <a:rPr lang="en-GB" sz="1800" i="1">
                                          <a:latin typeface="Cambria Math" panose="02040503050406030204" pitchFamily="18" charset="0"/>
                                          <a:ea typeface="Cambria Math" panose="02040503050406030204" pitchFamily="18" charset="0"/>
                                        </a:rPr>
                                        <m:t>𝜀</m:t>
                                      </m:r>
                                    </m:e>
                                    <m:sup>
                                      <m:r>
                                        <a:rPr lang="en-GB" sz="1800" b="0" i="1" smtClean="0">
                                          <a:latin typeface="Cambria Math" panose="02040503050406030204" pitchFamily="18" charset="0"/>
                                          <a:ea typeface="Cambria Math" panose="02040503050406030204" pitchFamily="18" charset="0"/>
                                        </a:rPr>
                                        <m:t>4/3</m:t>
                                      </m:r>
                                    </m:sup>
                                  </m:sSup>
                                </m:den>
                              </m:f>
                              <m:r>
                                <a:rPr lang="en-GB" sz="1800" i="1">
                                  <a:latin typeface="Cambria Math" panose="02040503050406030204" pitchFamily="18" charset="0"/>
                                  <a:ea typeface="Cambria Math" panose="02040503050406030204" pitchFamily="18" charset="0"/>
                                </a:rPr>
                                <m:t>,</m:t>
                              </m:r>
                              <m:f>
                                <m:fPr>
                                  <m:ctrlPr>
                                    <a:rPr lang="en-GB" sz="1800" i="1">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18</m:t>
                                  </m:r>
                                  <m:sSup>
                                    <m:sSupPr>
                                      <m:ctrlPr>
                                        <a:rPr lang="en-GB" sz="1800" i="1">
                                          <a:solidFill>
                                            <a:srgbClr val="F47920"/>
                                          </a:solidFill>
                                          <a:latin typeface="Cambria Math" panose="02040503050406030204" pitchFamily="18" charset="0"/>
                                          <a:ea typeface="Cambria Math" panose="02040503050406030204" pitchFamily="18" charset="0"/>
                                        </a:rPr>
                                      </m:ctrlPr>
                                    </m:sSupPr>
                                    <m:e>
                                      <m:r>
                                        <a:rPr lang="en-GB" sz="1800" i="1">
                                          <a:solidFill>
                                            <a:srgbClr val="F47920"/>
                                          </a:solidFill>
                                          <a:latin typeface="Cambria Math" panose="02040503050406030204" pitchFamily="18" charset="0"/>
                                          <a:ea typeface="Cambria Math" panose="02040503050406030204" pitchFamily="18" charset="0"/>
                                        </a:rPr>
                                        <m:t>𝑑</m:t>
                                      </m:r>
                                    </m:e>
                                    <m:sup>
                                      <m:r>
                                        <a:rPr lang="en-GB" sz="1800" i="1">
                                          <a:solidFill>
                                            <a:srgbClr val="F47920"/>
                                          </a:solidFill>
                                          <a:latin typeface="Cambria Math" panose="02040503050406030204" pitchFamily="18" charset="0"/>
                                          <a:ea typeface="Cambria Math" panose="02040503050406030204" pitchFamily="18" charset="0"/>
                                        </a:rPr>
                                        <m:t>8/3</m:t>
                                      </m:r>
                                    </m:sup>
                                  </m:sSup>
                                </m:num>
                                <m:den>
                                  <m:sSup>
                                    <m:sSupPr>
                                      <m:ctrlPr>
                                        <a:rPr lang="en-GB" sz="1800" i="1">
                                          <a:latin typeface="Cambria Math" panose="02040503050406030204" pitchFamily="18" charset="0"/>
                                          <a:ea typeface="Cambria Math" panose="02040503050406030204" pitchFamily="18" charset="0"/>
                                        </a:rPr>
                                      </m:ctrlPr>
                                    </m:sSupPr>
                                    <m:e>
                                      <m:d>
                                        <m:dPr>
                                          <m:ctrlPr>
                                            <a:rPr lang="en-GB" sz="1800" i="1">
                                              <a:latin typeface="Cambria Math" panose="02040503050406030204" pitchFamily="18" charset="0"/>
                                              <a:ea typeface="Cambria Math" panose="02040503050406030204" pitchFamily="18" charset="0"/>
                                            </a:rPr>
                                          </m:ctrlPr>
                                        </m:dPr>
                                        <m:e>
                                          <m:r>
                                            <a:rPr lang="en-GB" sz="1800" i="1">
                                              <a:latin typeface="Cambria Math" panose="02040503050406030204" pitchFamily="18" charset="0"/>
                                              <a:ea typeface="Cambria Math" panose="02040503050406030204" pitchFamily="18" charset="0"/>
                                            </a:rPr>
                                            <m:t>1−</m:t>
                                          </m:r>
                                          <m:r>
                                            <a:rPr lang="en-GB" sz="1800" i="1">
                                              <a:latin typeface="Cambria Math" panose="02040503050406030204" pitchFamily="18" charset="0"/>
                                              <a:ea typeface="Cambria Math" panose="02040503050406030204" pitchFamily="18" charset="0"/>
                                            </a:rPr>
                                            <m:t>𝛾</m:t>
                                          </m:r>
                                        </m:e>
                                      </m:d>
                                    </m:e>
                                    <m:sup>
                                      <m:r>
                                        <a:rPr lang="en-GB" sz="1800" i="1">
                                          <a:latin typeface="Cambria Math" panose="02040503050406030204" pitchFamily="18" charset="0"/>
                                          <a:ea typeface="Cambria Math" panose="02040503050406030204" pitchFamily="18" charset="0"/>
                                        </a:rPr>
                                        <m:t>2</m:t>
                                      </m:r>
                                    </m:sup>
                                  </m:sSup>
                                  <m:sSup>
                                    <m:sSupPr>
                                      <m:ctrlPr>
                                        <a:rPr lang="en-GB" sz="1800" i="1">
                                          <a:solidFill>
                                            <a:srgbClr val="F47920"/>
                                          </a:solidFill>
                                          <a:latin typeface="Cambria Math" panose="02040503050406030204" pitchFamily="18" charset="0"/>
                                          <a:ea typeface="Cambria Math" panose="02040503050406030204" pitchFamily="18" charset="0"/>
                                        </a:rPr>
                                      </m:ctrlPr>
                                    </m:sSupPr>
                                    <m:e>
                                      <m:r>
                                        <a:rPr lang="en-GB" sz="1800" i="1">
                                          <a:solidFill>
                                            <a:srgbClr val="F47920"/>
                                          </a:solidFill>
                                          <a:latin typeface="Cambria Math" panose="02040503050406030204" pitchFamily="18" charset="0"/>
                                          <a:ea typeface="Cambria Math" panose="02040503050406030204" pitchFamily="18" charset="0"/>
                                        </a:rPr>
                                        <m:t>𝑛</m:t>
                                      </m:r>
                                    </m:e>
                                    <m:sup>
                                      <m:r>
                                        <a:rPr lang="en-GB" sz="1800" i="1">
                                          <a:solidFill>
                                            <a:srgbClr val="F47920"/>
                                          </a:solidFill>
                                          <a:latin typeface="Cambria Math" panose="02040503050406030204" pitchFamily="18" charset="0"/>
                                          <a:ea typeface="Cambria Math" panose="02040503050406030204" pitchFamily="18" charset="0"/>
                                        </a:rPr>
                                        <m:t>5/3</m:t>
                                      </m:r>
                                    </m:sup>
                                  </m:sSup>
                                  <m:sSup>
                                    <m:sSupPr>
                                      <m:ctrlPr>
                                        <a:rPr lang="en-GB" sz="1800" i="1">
                                          <a:latin typeface="Cambria Math" panose="02040503050406030204" pitchFamily="18" charset="0"/>
                                          <a:ea typeface="Cambria Math" panose="02040503050406030204" pitchFamily="18" charset="0"/>
                                        </a:rPr>
                                      </m:ctrlPr>
                                    </m:sSupPr>
                                    <m:e>
                                      <m:d>
                                        <m:dPr>
                                          <m:ctrlPr>
                                            <a:rPr lang="en-GB" sz="1800" i="1" smtClean="0">
                                              <a:latin typeface="Cambria Math" panose="02040503050406030204" pitchFamily="18" charset="0"/>
                                              <a:ea typeface="Cambria Math" panose="02040503050406030204" pitchFamily="18" charset="0"/>
                                            </a:rPr>
                                          </m:ctrlPr>
                                        </m:dPr>
                                        <m:e>
                                          <m:r>
                                            <a:rPr lang="en-GB" sz="1800" b="0" i="1" smtClean="0">
                                              <a:latin typeface="Cambria Math" panose="02040503050406030204" pitchFamily="18" charset="0"/>
                                              <a:ea typeface="Cambria Math" panose="02040503050406030204" pitchFamily="18" charset="0"/>
                                            </a:rPr>
                                            <m:t>4</m:t>
                                          </m:r>
                                          <m:r>
                                            <a:rPr lang="en-GB" sz="1800" b="0" i="1" smtClean="0">
                                              <a:latin typeface="Cambria Math" panose="02040503050406030204" pitchFamily="18" charset="0"/>
                                              <a:ea typeface="Cambria Math" panose="02040503050406030204" pitchFamily="18" charset="0"/>
                                            </a:rPr>
                                            <m:t>𝜀</m:t>
                                          </m:r>
                                        </m:e>
                                      </m:d>
                                    </m:e>
                                    <m:sup>
                                      <m:r>
                                        <a:rPr lang="en-GB" sz="1800" b="0" i="1" smtClean="0">
                                          <a:latin typeface="Cambria Math" panose="02040503050406030204" pitchFamily="18" charset="0"/>
                                          <a:ea typeface="Cambria Math" panose="02040503050406030204" pitchFamily="18" charset="0"/>
                                        </a:rPr>
                                        <m:t>2</m:t>
                                      </m:r>
                                      <m:r>
                                        <a:rPr lang="en-GB" sz="1800" i="1">
                                          <a:latin typeface="Cambria Math" panose="02040503050406030204" pitchFamily="18" charset="0"/>
                                          <a:ea typeface="Cambria Math" panose="02040503050406030204" pitchFamily="18" charset="0"/>
                                        </a:rPr>
                                        <m:t>/3</m:t>
                                      </m:r>
                                    </m:sup>
                                  </m:sSup>
                                </m:den>
                              </m:f>
                            </m:e>
                          </m:d>
                        </m:e>
                      </m:borderBox>
                      <m:r>
                        <a:rPr lang="en-GB" sz="1800" b="0" i="1" smtClean="0">
                          <a:latin typeface="Cambria Math" panose="02040503050406030204" pitchFamily="18" charset="0"/>
                          <a:ea typeface="Cambria Math" panose="02040503050406030204" pitchFamily="18" charset="0"/>
                        </a:rPr>
                        <m:t> .</m:t>
                      </m:r>
                    </m:oMath>
                  </m:oMathPara>
                </a14:m>
                <a:endParaRPr lang="en-GB" sz="1800" i="1" dirty="0">
                  <a:latin typeface="Cambria Math" panose="02040503050406030204" pitchFamily="18" charset="0"/>
                </a:endParaRPr>
              </a:p>
              <a:p>
                <a:pPr marL="0" indent="0">
                  <a:buClr>
                    <a:srgbClr val="F47920"/>
                  </a:buClr>
                  <a:buNone/>
                </a:pPr>
                <a:endParaRPr lang="en-GB" sz="1800" i="1" dirty="0">
                  <a:latin typeface="Cambria Math" panose="02040503050406030204" pitchFamily="18" charset="0"/>
                </a:endParaRPr>
              </a:p>
              <a:p>
                <a:pPr marL="0" indent="0">
                  <a:buClr>
                    <a:srgbClr val="F47920"/>
                  </a:buClr>
                  <a:buNone/>
                </a:pPr>
                <a14:m>
                  <m:oMathPara xmlns:m="http://schemas.openxmlformats.org/officeDocument/2006/math">
                    <m:oMathParaPr>
                      <m:jc m:val="centerGroup"/>
                    </m:oMathParaPr>
                    <m:oMath xmlns:m="http://schemas.openxmlformats.org/officeDocument/2006/math">
                      <m:borderBox>
                        <m:borderBoxPr>
                          <m:ctrlPr>
                            <a:rPr lang="en-GB" sz="1800" i="1" smtClean="0">
                              <a:latin typeface="Cambria Math" panose="02040503050406030204" pitchFamily="18" charset="0"/>
                            </a:rPr>
                          </m:ctrlPr>
                        </m:borderBoxPr>
                        <m:e>
                          <m:acc>
                            <m:accPr>
                              <m:chr m:val="̂"/>
                              <m:ctrlPr>
                                <a:rPr lang="en-GB" sz="1800" i="1" smtClean="0">
                                  <a:latin typeface="Cambria Math" panose="02040503050406030204" pitchFamily="18" charset="0"/>
                                </a:rPr>
                              </m:ctrlPr>
                            </m:accPr>
                            <m:e>
                              <m:r>
                                <a:rPr lang="en-GB" sz="1800" i="1" smtClean="0">
                                  <a:latin typeface="Cambria Math" panose="02040503050406030204" pitchFamily="18" charset="0"/>
                                  <a:ea typeface="Cambria Math" panose="02040503050406030204" pitchFamily="18" charset="0"/>
                                </a:rPr>
                                <m:t>𝜎</m:t>
                              </m:r>
                            </m:e>
                          </m:acc>
                          <m:r>
                            <a:rPr lang="en-GB" sz="1800" b="0" i="1" smtClean="0">
                              <a:latin typeface="Cambria Math" panose="02040503050406030204" pitchFamily="18" charset="0"/>
                              <a:ea typeface="Cambria Math" panose="02040503050406030204" pitchFamily="18" charset="0"/>
                            </a:rPr>
                            <m:t>=</m:t>
                          </m:r>
                          <m:r>
                            <m:rPr>
                              <m:sty m:val="p"/>
                            </m:rPr>
                            <a:rPr lang="en-GB" sz="1800">
                              <a:latin typeface="Cambria Math" panose="02040503050406030204" pitchFamily="18" charset="0"/>
                              <a:ea typeface="Cambria Math" panose="02040503050406030204" pitchFamily="18" charset="0"/>
                            </a:rPr>
                            <m:t>max</m:t>
                          </m:r>
                          <m:d>
                            <m:dPr>
                              <m:begChr m:val="{"/>
                              <m:endChr m:val="}"/>
                              <m:ctrlPr>
                                <a:rPr lang="en-GB" sz="1800" i="1">
                                  <a:latin typeface="Cambria Math" panose="02040503050406030204" pitchFamily="18" charset="0"/>
                                  <a:ea typeface="Cambria Math" panose="02040503050406030204" pitchFamily="18" charset="0"/>
                                </a:rPr>
                              </m:ctrlPr>
                            </m:dPr>
                            <m:e>
                              <m:f>
                                <m:fPr>
                                  <m:ctrlPr>
                                    <a:rPr lang="en-GB" sz="1800" i="1">
                                      <a:latin typeface="Cambria Math" panose="02040503050406030204" pitchFamily="18" charset="0"/>
                                      <a:ea typeface="Cambria Math" panose="02040503050406030204" pitchFamily="18" charset="0"/>
                                    </a:rPr>
                                  </m:ctrlPr>
                                </m:fPr>
                                <m:num>
                                  <m:sSup>
                                    <m:sSupPr>
                                      <m:ctrlPr>
                                        <a:rPr lang="en-GB" sz="1800" i="1" smtClean="0">
                                          <a:latin typeface="Cambria Math" panose="02040503050406030204" pitchFamily="18" charset="0"/>
                                          <a:ea typeface="Cambria Math" panose="02040503050406030204" pitchFamily="18" charset="0"/>
                                        </a:rPr>
                                      </m:ctrlPr>
                                    </m:sSupPr>
                                    <m:e>
                                      <m:r>
                                        <a:rPr lang="en-GB" sz="1800" b="0" i="1" smtClean="0">
                                          <a:latin typeface="Cambria Math" panose="02040503050406030204" pitchFamily="18" charset="0"/>
                                          <a:ea typeface="Cambria Math" panose="02040503050406030204" pitchFamily="18" charset="0"/>
                                        </a:rPr>
                                        <m:t>98</m:t>
                                      </m:r>
                                    </m:e>
                                    <m:sup>
                                      <m:r>
                                        <a:rPr lang="en-GB" sz="1800" b="0" i="1" smtClean="0">
                                          <a:latin typeface="Cambria Math" panose="02040503050406030204" pitchFamily="18" charset="0"/>
                                          <a:ea typeface="Cambria Math" panose="02040503050406030204" pitchFamily="18" charset="0"/>
                                        </a:rPr>
                                        <m:t>1/6</m:t>
                                      </m:r>
                                    </m:sup>
                                  </m:sSup>
                                  <m:sSup>
                                    <m:sSupPr>
                                      <m:ctrlPr>
                                        <a:rPr lang="en-GB" sz="1800" i="1" smtClean="0">
                                          <a:solidFill>
                                            <a:srgbClr val="F47920"/>
                                          </a:solidFill>
                                          <a:latin typeface="Cambria Math" panose="02040503050406030204" pitchFamily="18" charset="0"/>
                                          <a:ea typeface="Cambria Math" panose="02040503050406030204" pitchFamily="18" charset="0"/>
                                        </a:rPr>
                                      </m:ctrlPr>
                                    </m:sSupPr>
                                    <m:e>
                                      <m:r>
                                        <a:rPr lang="en-GB" sz="1800" b="0" i="1" smtClean="0">
                                          <a:solidFill>
                                            <a:srgbClr val="F47920"/>
                                          </a:solidFill>
                                          <a:latin typeface="Cambria Math" panose="02040503050406030204" pitchFamily="18" charset="0"/>
                                          <a:ea typeface="Cambria Math" panose="02040503050406030204" pitchFamily="18" charset="0"/>
                                        </a:rPr>
                                        <m:t>𝑑</m:t>
                                      </m:r>
                                    </m:e>
                                    <m:sup>
                                      <m:r>
                                        <a:rPr lang="en-GB" sz="1800" b="0" i="1" smtClean="0">
                                          <a:solidFill>
                                            <a:srgbClr val="F47920"/>
                                          </a:solidFill>
                                          <a:latin typeface="Cambria Math" panose="02040503050406030204" pitchFamily="18" charset="0"/>
                                          <a:ea typeface="Cambria Math" panose="02040503050406030204" pitchFamily="18" charset="0"/>
                                        </a:rPr>
                                        <m:t>4/3</m:t>
                                      </m:r>
                                    </m:sup>
                                  </m:sSup>
                                  <m:sSup>
                                    <m:sSupPr>
                                      <m:ctrlPr>
                                        <a:rPr lang="en-GB" sz="1800" i="1">
                                          <a:latin typeface="Cambria Math" panose="02040503050406030204" pitchFamily="18" charset="0"/>
                                          <a:ea typeface="Cambria Math" panose="02040503050406030204" pitchFamily="18" charset="0"/>
                                        </a:rPr>
                                      </m:ctrlPr>
                                    </m:sSupPr>
                                    <m:e>
                                      <m:r>
                                        <m:rPr>
                                          <m:sty m:val="p"/>
                                        </m:rPr>
                                        <a:rPr lang="en-GB" sz="1800">
                                          <a:latin typeface="Cambria Math" panose="02040503050406030204" pitchFamily="18" charset="0"/>
                                          <a:ea typeface="Cambria Math" panose="02040503050406030204" pitchFamily="18" charset="0"/>
                                        </a:rPr>
                                        <m:t>log</m:t>
                                      </m:r>
                                    </m:e>
                                    <m:sup>
                                      <m:r>
                                        <a:rPr lang="en-GB" sz="1800" i="1">
                                          <a:latin typeface="Cambria Math" panose="02040503050406030204" pitchFamily="18" charset="0"/>
                                          <a:ea typeface="Cambria Math" panose="02040503050406030204" pitchFamily="18" charset="0"/>
                                        </a:rPr>
                                        <m:t>1/2</m:t>
                                      </m:r>
                                    </m:sup>
                                  </m:sSup>
                                  <m:d>
                                    <m:dPr>
                                      <m:ctrlPr>
                                        <a:rPr lang="en-GB" sz="1800" i="1">
                                          <a:latin typeface="Cambria Math" panose="02040503050406030204" pitchFamily="18" charset="0"/>
                                          <a:ea typeface="Cambria Math" panose="02040503050406030204" pitchFamily="18" charset="0"/>
                                        </a:rPr>
                                      </m:ctrlPr>
                                    </m:dPr>
                                    <m:e>
                                      <m:r>
                                        <a:rPr lang="en-GB" sz="1800" i="1">
                                          <a:latin typeface="Cambria Math" panose="02040503050406030204" pitchFamily="18" charset="0"/>
                                          <a:ea typeface="Cambria Math" panose="02040503050406030204" pitchFamily="18" charset="0"/>
                                        </a:rPr>
                                        <m:t>2/</m:t>
                                      </m:r>
                                      <m:r>
                                        <a:rPr lang="en-GB" sz="1800" i="1">
                                          <a:latin typeface="Cambria Math" panose="02040503050406030204" pitchFamily="18" charset="0"/>
                                          <a:ea typeface="Cambria Math" panose="02040503050406030204" pitchFamily="18" charset="0"/>
                                        </a:rPr>
                                        <m:t>𝛿</m:t>
                                      </m:r>
                                    </m:e>
                                  </m:d>
                                </m:num>
                                <m:den>
                                  <m:d>
                                    <m:dPr>
                                      <m:ctrlPr>
                                        <a:rPr lang="en-GB" sz="1800" i="1">
                                          <a:latin typeface="Cambria Math" panose="02040503050406030204" pitchFamily="18" charset="0"/>
                                          <a:ea typeface="Cambria Math" panose="02040503050406030204" pitchFamily="18" charset="0"/>
                                        </a:rPr>
                                      </m:ctrlPr>
                                    </m:dPr>
                                    <m:e>
                                      <m:r>
                                        <a:rPr lang="en-GB" sz="1800" i="1">
                                          <a:latin typeface="Cambria Math" panose="02040503050406030204" pitchFamily="18" charset="0"/>
                                          <a:ea typeface="Cambria Math" panose="02040503050406030204" pitchFamily="18" charset="0"/>
                                        </a:rPr>
                                        <m:t>1−</m:t>
                                      </m:r>
                                      <m:r>
                                        <a:rPr lang="en-GB" sz="1800" i="1">
                                          <a:latin typeface="Cambria Math" panose="02040503050406030204" pitchFamily="18" charset="0"/>
                                          <a:ea typeface="Cambria Math" panose="02040503050406030204" pitchFamily="18" charset="0"/>
                                        </a:rPr>
                                        <m:t>𝛾</m:t>
                                      </m:r>
                                    </m:e>
                                  </m:d>
                                  <m:sSup>
                                    <m:sSupPr>
                                      <m:ctrlPr>
                                        <a:rPr lang="en-GB" sz="1800" i="1" smtClean="0">
                                          <a:solidFill>
                                            <a:srgbClr val="F47920"/>
                                          </a:solidFill>
                                          <a:latin typeface="Cambria Math" panose="02040503050406030204" pitchFamily="18" charset="0"/>
                                          <a:ea typeface="Cambria Math" panose="02040503050406030204" pitchFamily="18" charset="0"/>
                                        </a:rPr>
                                      </m:ctrlPr>
                                    </m:sSupPr>
                                    <m:e>
                                      <m:r>
                                        <a:rPr lang="en-GB" sz="1800" b="0" i="1" smtClean="0">
                                          <a:solidFill>
                                            <a:srgbClr val="F47920"/>
                                          </a:solidFill>
                                          <a:latin typeface="Cambria Math" panose="02040503050406030204" pitchFamily="18" charset="0"/>
                                          <a:ea typeface="Cambria Math" panose="02040503050406030204" pitchFamily="18" charset="0"/>
                                        </a:rPr>
                                        <m:t>𝑛</m:t>
                                      </m:r>
                                    </m:e>
                                    <m:sup>
                                      <m:r>
                                        <a:rPr lang="en-GB" sz="1800" b="0" i="1" smtClean="0">
                                          <a:solidFill>
                                            <a:srgbClr val="F47920"/>
                                          </a:solidFill>
                                          <a:latin typeface="Cambria Math" panose="02040503050406030204" pitchFamily="18" charset="0"/>
                                          <a:ea typeface="Cambria Math" panose="02040503050406030204" pitchFamily="18" charset="0"/>
                                        </a:rPr>
                                        <m:t>5/6</m:t>
                                      </m:r>
                                    </m:sup>
                                  </m:sSup>
                                  <m:sSup>
                                    <m:sSupPr>
                                      <m:ctrlPr>
                                        <a:rPr lang="en-GB" sz="1800" i="1">
                                          <a:latin typeface="Cambria Math" panose="02040503050406030204" pitchFamily="18" charset="0"/>
                                          <a:ea typeface="Cambria Math" panose="02040503050406030204" pitchFamily="18" charset="0"/>
                                        </a:rPr>
                                      </m:ctrlPr>
                                    </m:sSupPr>
                                    <m:e>
                                      <m:r>
                                        <a:rPr lang="en-GB" sz="1800" i="1">
                                          <a:latin typeface="Cambria Math" panose="02040503050406030204" pitchFamily="18" charset="0"/>
                                          <a:ea typeface="Cambria Math" panose="02040503050406030204" pitchFamily="18" charset="0"/>
                                        </a:rPr>
                                        <m:t>𝜀</m:t>
                                      </m:r>
                                    </m:e>
                                    <m:sup>
                                      <m:r>
                                        <a:rPr lang="en-GB" sz="1800" b="0" i="1" smtClean="0">
                                          <a:latin typeface="Cambria Math" panose="02040503050406030204" pitchFamily="18" charset="0"/>
                                          <a:ea typeface="Cambria Math" panose="02040503050406030204" pitchFamily="18" charset="0"/>
                                        </a:rPr>
                                        <m:t>2/3</m:t>
                                      </m:r>
                                    </m:sup>
                                  </m:sSup>
                                </m:den>
                              </m:f>
                              <m:r>
                                <a:rPr lang="en-GB" sz="1800" i="1">
                                  <a:latin typeface="Cambria Math" panose="02040503050406030204" pitchFamily="18" charset="0"/>
                                  <a:ea typeface="Cambria Math" panose="02040503050406030204" pitchFamily="18" charset="0"/>
                                </a:rPr>
                                <m:t>,</m:t>
                              </m:r>
                              <m:f>
                                <m:fPr>
                                  <m:ctrlPr>
                                    <a:rPr lang="en-GB" sz="1800" i="1">
                                      <a:latin typeface="Cambria Math" panose="02040503050406030204" pitchFamily="18" charset="0"/>
                                      <a:ea typeface="Cambria Math" panose="02040503050406030204" pitchFamily="18" charset="0"/>
                                    </a:rPr>
                                  </m:ctrlPr>
                                </m:fPr>
                                <m:num>
                                  <m:sSup>
                                    <m:sSupPr>
                                      <m:ctrlPr>
                                        <a:rPr lang="en-GB" sz="1800" b="0" i="1" smtClean="0">
                                          <a:latin typeface="Cambria Math" panose="02040503050406030204" pitchFamily="18" charset="0"/>
                                          <a:ea typeface="Cambria Math" panose="02040503050406030204" pitchFamily="18" charset="0"/>
                                        </a:rPr>
                                      </m:ctrlPr>
                                    </m:sSupPr>
                                    <m:e>
                                      <m:r>
                                        <a:rPr lang="en-GB" sz="1800" b="0" i="1" smtClean="0">
                                          <a:latin typeface="Cambria Math" panose="02040503050406030204" pitchFamily="18" charset="0"/>
                                          <a:ea typeface="Cambria Math" panose="02040503050406030204" pitchFamily="18" charset="0"/>
                                        </a:rPr>
                                        <m:t>18</m:t>
                                      </m:r>
                                    </m:e>
                                    <m:sup>
                                      <m:r>
                                        <a:rPr lang="en-GB" sz="1800" b="0" i="1" smtClean="0">
                                          <a:latin typeface="Cambria Math" panose="02040503050406030204" pitchFamily="18" charset="0"/>
                                          <a:ea typeface="Cambria Math" panose="02040503050406030204" pitchFamily="18" charset="0"/>
                                        </a:rPr>
                                        <m:t>1/2</m:t>
                                      </m:r>
                                    </m:sup>
                                  </m:sSup>
                                  <m:sSup>
                                    <m:sSupPr>
                                      <m:ctrlPr>
                                        <a:rPr lang="en-GB" sz="1800" i="1">
                                          <a:solidFill>
                                            <a:srgbClr val="F47920"/>
                                          </a:solidFill>
                                          <a:latin typeface="Cambria Math" panose="02040503050406030204" pitchFamily="18" charset="0"/>
                                          <a:ea typeface="Cambria Math" panose="02040503050406030204" pitchFamily="18" charset="0"/>
                                        </a:rPr>
                                      </m:ctrlPr>
                                    </m:sSupPr>
                                    <m:e>
                                      <m:r>
                                        <a:rPr lang="en-GB" sz="1800" i="1">
                                          <a:solidFill>
                                            <a:srgbClr val="F47920"/>
                                          </a:solidFill>
                                          <a:latin typeface="Cambria Math" panose="02040503050406030204" pitchFamily="18" charset="0"/>
                                          <a:ea typeface="Cambria Math" panose="02040503050406030204" pitchFamily="18" charset="0"/>
                                        </a:rPr>
                                        <m:t>𝑑</m:t>
                                      </m:r>
                                    </m:e>
                                    <m:sup>
                                      <m:r>
                                        <a:rPr lang="en-GB" sz="1800" b="0" i="1" smtClean="0">
                                          <a:solidFill>
                                            <a:srgbClr val="F47920"/>
                                          </a:solidFill>
                                          <a:latin typeface="Cambria Math" panose="02040503050406030204" pitchFamily="18" charset="0"/>
                                          <a:ea typeface="Cambria Math" panose="02040503050406030204" pitchFamily="18" charset="0"/>
                                        </a:rPr>
                                        <m:t>4</m:t>
                                      </m:r>
                                      <m:r>
                                        <a:rPr lang="en-GB" sz="1800" i="1">
                                          <a:solidFill>
                                            <a:srgbClr val="F47920"/>
                                          </a:solidFill>
                                          <a:latin typeface="Cambria Math" panose="02040503050406030204" pitchFamily="18" charset="0"/>
                                          <a:ea typeface="Cambria Math" panose="02040503050406030204" pitchFamily="18" charset="0"/>
                                        </a:rPr>
                                        <m:t>/3</m:t>
                                      </m:r>
                                    </m:sup>
                                  </m:sSup>
                                </m:num>
                                <m:den>
                                  <m:d>
                                    <m:dPr>
                                      <m:ctrlPr>
                                        <a:rPr lang="en-GB" sz="1800" i="1">
                                          <a:latin typeface="Cambria Math" panose="02040503050406030204" pitchFamily="18" charset="0"/>
                                          <a:ea typeface="Cambria Math" panose="02040503050406030204" pitchFamily="18" charset="0"/>
                                        </a:rPr>
                                      </m:ctrlPr>
                                    </m:dPr>
                                    <m:e>
                                      <m:r>
                                        <a:rPr lang="en-GB" sz="1800" i="1">
                                          <a:latin typeface="Cambria Math" panose="02040503050406030204" pitchFamily="18" charset="0"/>
                                          <a:ea typeface="Cambria Math" panose="02040503050406030204" pitchFamily="18" charset="0"/>
                                        </a:rPr>
                                        <m:t>1−</m:t>
                                      </m:r>
                                      <m:r>
                                        <a:rPr lang="en-GB" sz="1800" i="1">
                                          <a:latin typeface="Cambria Math" panose="02040503050406030204" pitchFamily="18" charset="0"/>
                                          <a:ea typeface="Cambria Math" panose="02040503050406030204" pitchFamily="18" charset="0"/>
                                        </a:rPr>
                                        <m:t>𝛾</m:t>
                                      </m:r>
                                    </m:e>
                                  </m:d>
                                  <m:sSup>
                                    <m:sSupPr>
                                      <m:ctrlPr>
                                        <a:rPr lang="en-GB" sz="1800" i="1">
                                          <a:solidFill>
                                            <a:srgbClr val="F47920"/>
                                          </a:solidFill>
                                          <a:latin typeface="Cambria Math" panose="02040503050406030204" pitchFamily="18" charset="0"/>
                                          <a:ea typeface="Cambria Math" panose="02040503050406030204" pitchFamily="18" charset="0"/>
                                        </a:rPr>
                                      </m:ctrlPr>
                                    </m:sSupPr>
                                    <m:e>
                                      <m:r>
                                        <a:rPr lang="en-GB" sz="1800" i="1">
                                          <a:solidFill>
                                            <a:srgbClr val="F47920"/>
                                          </a:solidFill>
                                          <a:latin typeface="Cambria Math" panose="02040503050406030204" pitchFamily="18" charset="0"/>
                                          <a:ea typeface="Cambria Math" panose="02040503050406030204" pitchFamily="18" charset="0"/>
                                        </a:rPr>
                                        <m:t>𝑛</m:t>
                                      </m:r>
                                    </m:e>
                                    <m:sup>
                                      <m:r>
                                        <a:rPr lang="en-GB" sz="1800" i="1">
                                          <a:solidFill>
                                            <a:srgbClr val="F47920"/>
                                          </a:solidFill>
                                          <a:latin typeface="Cambria Math" panose="02040503050406030204" pitchFamily="18" charset="0"/>
                                          <a:ea typeface="Cambria Math" panose="02040503050406030204" pitchFamily="18" charset="0"/>
                                        </a:rPr>
                                        <m:t>5/</m:t>
                                      </m:r>
                                      <m:r>
                                        <a:rPr lang="en-GB" sz="1800" b="0" i="1" smtClean="0">
                                          <a:solidFill>
                                            <a:srgbClr val="F47920"/>
                                          </a:solidFill>
                                          <a:latin typeface="Cambria Math" panose="02040503050406030204" pitchFamily="18" charset="0"/>
                                          <a:ea typeface="Cambria Math" panose="02040503050406030204" pitchFamily="18" charset="0"/>
                                        </a:rPr>
                                        <m:t>6</m:t>
                                      </m:r>
                                    </m:sup>
                                  </m:sSup>
                                  <m:sSup>
                                    <m:sSupPr>
                                      <m:ctrlPr>
                                        <a:rPr lang="en-GB" sz="1800" i="1">
                                          <a:latin typeface="Cambria Math" panose="02040503050406030204" pitchFamily="18" charset="0"/>
                                          <a:ea typeface="Cambria Math" panose="02040503050406030204" pitchFamily="18" charset="0"/>
                                        </a:rPr>
                                      </m:ctrlPr>
                                    </m:sSupPr>
                                    <m:e>
                                      <m:d>
                                        <m:dPr>
                                          <m:ctrlPr>
                                            <a:rPr lang="en-GB" sz="1800" i="1" smtClean="0">
                                              <a:latin typeface="Cambria Math" panose="02040503050406030204" pitchFamily="18" charset="0"/>
                                              <a:ea typeface="Cambria Math" panose="02040503050406030204" pitchFamily="18" charset="0"/>
                                            </a:rPr>
                                          </m:ctrlPr>
                                        </m:dPr>
                                        <m:e>
                                          <m:r>
                                            <a:rPr lang="en-GB" sz="1800" b="0" i="1" smtClean="0">
                                              <a:latin typeface="Cambria Math" panose="02040503050406030204" pitchFamily="18" charset="0"/>
                                              <a:ea typeface="Cambria Math" panose="02040503050406030204" pitchFamily="18" charset="0"/>
                                            </a:rPr>
                                            <m:t>4</m:t>
                                          </m:r>
                                          <m:r>
                                            <a:rPr lang="en-GB" sz="1800" b="0" i="1" smtClean="0">
                                              <a:latin typeface="Cambria Math" panose="02040503050406030204" pitchFamily="18" charset="0"/>
                                              <a:ea typeface="Cambria Math" panose="02040503050406030204" pitchFamily="18" charset="0"/>
                                            </a:rPr>
                                            <m:t>𝜀</m:t>
                                          </m:r>
                                        </m:e>
                                      </m:d>
                                    </m:e>
                                    <m:sup>
                                      <m:r>
                                        <a:rPr lang="en-GB" sz="1800" b="0" i="1" smtClean="0">
                                          <a:latin typeface="Cambria Math" panose="02040503050406030204" pitchFamily="18" charset="0"/>
                                          <a:ea typeface="Cambria Math" panose="02040503050406030204" pitchFamily="18" charset="0"/>
                                        </a:rPr>
                                        <m:t>1</m:t>
                                      </m:r>
                                      <m:r>
                                        <a:rPr lang="en-GB" sz="1800" i="1">
                                          <a:latin typeface="Cambria Math" panose="02040503050406030204" pitchFamily="18" charset="0"/>
                                          <a:ea typeface="Cambria Math" panose="02040503050406030204" pitchFamily="18" charset="0"/>
                                        </a:rPr>
                                        <m:t>/3</m:t>
                                      </m:r>
                                    </m:sup>
                                  </m:sSup>
                                </m:den>
                              </m:f>
                            </m:e>
                          </m:d>
                        </m:e>
                      </m:borderBox>
                      <m:r>
                        <a:rPr lang="en-GB" sz="1800" b="0" i="1" smtClean="0">
                          <a:latin typeface="Cambria Math" panose="02040503050406030204" pitchFamily="18" charset="0"/>
                          <a:ea typeface="Cambria Math" panose="02040503050406030204" pitchFamily="18" charset="0"/>
                        </a:rPr>
                        <m:t> .</m:t>
                      </m:r>
                    </m:oMath>
                  </m:oMathPara>
                </a14:m>
                <a:endParaRPr lang="en-GB" sz="1800" i="1" dirty="0">
                  <a:latin typeface="Cambria Math" panose="02040503050406030204" pitchFamily="18" charset="0"/>
                </a:endParaRPr>
              </a:p>
              <a:p>
                <a:pPr marL="0" indent="0">
                  <a:buClr>
                    <a:srgbClr val="F47920"/>
                  </a:buClr>
                  <a:buNone/>
                </a:pPr>
                <a:endParaRPr lang="en-GB" sz="1800" i="1" dirty="0"/>
              </a:p>
              <a:p>
                <a:pPr marL="0" indent="0">
                  <a:buClr>
                    <a:srgbClr val="F47920"/>
                  </a:buClr>
                  <a:buNone/>
                </a:pPr>
                <a:endParaRPr lang="en-GB" sz="1800" i="1" dirty="0"/>
              </a:p>
            </p:txBody>
          </p:sp>
        </mc:Choice>
        <mc:Fallback xmlns="">
          <p:sp>
            <p:nvSpPr>
              <p:cNvPr id="6" name="Text Placeholder 3"/>
              <p:cNvSpPr>
                <a:spLocks noGrp="1" noRot="1" noChangeAspect="1" noMove="1" noResize="1" noEditPoints="1" noAdjustHandles="1" noChangeArrowheads="1" noChangeShapeType="1" noTextEdit="1"/>
              </p:cNvSpPr>
              <p:nvPr>
                <p:ph type="body" sz="quarter" idx="4294967295"/>
              </p:nvPr>
            </p:nvSpPr>
            <p:spPr>
              <a:xfrm>
                <a:off x="884241" y="1763577"/>
                <a:ext cx="6110339" cy="2749156"/>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 Placeholder 4"/>
              <p:cNvSpPr>
                <a:spLocks noGrp="1"/>
              </p:cNvSpPr>
              <p:nvPr>
                <p:ph type="body" sz="quarter" idx="4294967295"/>
              </p:nvPr>
            </p:nvSpPr>
            <p:spPr>
              <a:xfrm>
                <a:off x="884242" y="1215700"/>
                <a:ext cx="6029514" cy="380867"/>
              </a:xfrm>
              <a:prstGeom prst="rect">
                <a:avLst/>
              </a:prstGeom>
            </p:spPr>
            <p:txBody>
              <a:bodyPr>
                <a:noAutofit/>
              </a:bodyPr>
              <a:lstStyle/>
              <a:p>
                <a:pPr marL="0" indent="0">
                  <a:buNone/>
                </a:pPr>
                <a:r>
                  <a:rPr lang="en-US" sz="2400" b="1" dirty="0">
                    <a:solidFill>
                      <a:srgbClr val="F47920"/>
                    </a:solidFill>
                    <a:latin typeface="+mn-lt"/>
                  </a:rPr>
                  <a:t>Improved Bounds</a:t>
                </a:r>
                <a:r>
                  <a:rPr lang="en-US" sz="2400" dirty="0">
                    <a:latin typeface="+mn-lt"/>
                  </a:rPr>
                  <a:t> for </a:t>
                </a:r>
                <a14:m>
                  <m:oMath xmlns:m="http://schemas.openxmlformats.org/officeDocument/2006/math">
                    <m:r>
                      <a:rPr lang="en-GB" sz="2400" b="0" i="1" smtClean="0">
                        <a:latin typeface="Cambria Math" panose="02040503050406030204" pitchFamily="18" charset="0"/>
                      </a:rPr>
                      <m:t>𝑡</m:t>
                    </m:r>
                    <m:r>
                      <a:rPr lang="en-GB" sz="2400" b="0" i="1" smtClean="0">
                        <a:latin typeface="Cambria Math" panose="02040503050406030204" pitchFamily="18" charset="0"/>
                      </a:rPr>
                      <m:t>=1</m:t>
                    </m:r>
                  </m:oMath>
                </a14:m>
                <a:endParaRPr lang="en-US" dirty="0">
                  <a:solidFill>
                    <a:srgbClr val="00B2DD"/>
                  </a:solidFill>
                  <a:latin typeface="+mn-lt"/>
                </a:endParaRPr>
              </a:p>
            </p:txBody>
          </p:sp>
        </mc:Choice>
        <mc:Fallback xmlns="">
          <p:sp>
            <p:nvSpPr>
              <p:cNvPr id="7" name="Text Placeholder 4"/>
              <p:cNvSpPr>
                <a:spLocks noGrp="1" noRot="1" noChangeAspect="1" noMove="1" noResize="1" noEditPoints="1" noAdjustHandles="1" noChangeArrowheads="1" noChangeShapeType="1" noTextEdit="1"/>
              </p:cNvSpPr>
              <p:nvPr>
                <p:ph type="body" sz="quarter" idx="4294967295"/>
              </p:nvPr>
            </p:nvSpPr>
            <p:spPr>
              <a:xfrm>
                <a:off x="884242" y="1215700"/>
                <a:ext cx="6029514" cy="380867"/>
              </a:xfrm>
              <a:prstGeom prst="rect">
                <a:avLst/>
              </a:prstGeom>
              <a:blipFill>
                <a:blip r:embed="rId4"/>
                <a:stretch>
                  <a:fillRect l="-1517" t="-22222" b="-46032"/>
                </a:stretch>
              </a:blipFill>
            </p:spPr>
            <p:txBody>
              <a:bodyPr/>
              <a:lstStyle/>
              <a:p>
                <a:r>
                  <a:rPr lang="en-GB">
                    <a:noFill/>
                  </a:rPr>
                  <a:t> </a:t>
                </a:r>
              </a:p>
            </p:txBody>
          </p:sp>
        </mc:Fallback>
      </mc:AlternateContent>
    </p:spTree>
    <p:extLst>
      <p:ext uri="{BB962C8B-B14F-4D97-AF65-F5344CB8AC3E}">
        <p14:creationId xmlns:p14="http://schemas.microsoft.com/office/powerpoint/2010/main" val="215465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 Placeholder 3"/>
              <p:cNvSpPr>
                <a:spLocks noGrp="1"/>
              </p:cNvSpPr>
              <p:nvPr>
                <p:ph type="body" sz="quarter" idx="4294967295"/>
              </p:nvPr>
            </p:nvSpPr>
            <p:spPr>
              <a:xfrm>
                <a:off x="884241" y="1763577"/>
                <a:ext cx="4096637" cy="2749156"/>
              </a:xfrm>
              <a:prstGeom prst="rect">
                <a:avLst/>
              </a:prstGeom>
            </p:spPr>
            <p:txBody>
              <a:bodyPr/>
              <a:lstStyle/>
              <a:p>
                <a:pPr>
                  <a:buClr>
                    <a:srgbClr val="F47920"/>
                  </a:buClr>
                </a:pPr>
                <a:r>
                  <a:rPr lang="en-GB" sz="1800" dirty="0"/>
                  <a:t>Apply protocol to </a:t>
                </a:r>
                <a:r>
                  <a:rPr lang="en-GB" sz="1800" dirty="0">
                    <a:solidFill>
                      <a:srgbClr val="F47920"/>
                    </a:solidFill>
                  </a:rPr>
                  <a:t>ECG Heartbeat Categorization Dataset</a:t>
                </a:r>
                <a:r>
                  <a:rPr lang="en-GB" sz="1800" dirty="0"/>
                  <a:t> in Python.</a:t>
                </a:r>
              </a:p>
              <a:p>
                <a:pPr>
                  <a:buClr>
                    <a:srgbClr val="F47920"/>
                  </a:buClr>
                </a:pPr>
                <a:r>
                  <a:rPr lang="en-GB" sz="1800" dirty="0"/>
                  <a:t>Investigate </a:t>
                </a:r>
                <a:r>
                  <a:rPr lang="en-GB" sz="1800" dirty="0">
                    <a:solidFill>
                      <a:srgbClr val="F47920"/>
                    </a:solidFill>
                  </a:rPr>
                  <a:t>parameters of both algorithm and data</a:t>
                </a:r>
                <a:r>
                  <a:rPr lang="en-GB" sz="1800" dirty="0"/>
                  <a:t>:</a:t>
                </a:r>
              </a:p>
              <a:p>
                <a:pPr lvl="1">
                  <a:buClr>
                    <a:srgbClr val="F47920"/>
                  </a:buClr>
                </a:pPr>
                <a:r>
                  <a:rPr lang="en-GB" dirty="0">
                    <a:solidFill>
                      <a:srgbClr val="F47920"/>
                    </a:solidFill>
                  </a:rPr>
                  <a:t>number of coordinates </a:t>
                </a:r>
                <a14:m>
                  <m:oMath xmlns:m="http://schemas.openxmlformats.org/officeDocument/2006/math">
                    <m:r>
                      <a:rPr lang="en-GB" b="0" i="1" smtClean="0">
                        <a:solidFill>
                          <a:srgbClr val="F47920"/>
                        </a:solidFill>
                        <a:latin typeface="Cambria Math" panose="02040503050406030204" pitchFamily="18" charset="0"/>
                      </a:rPr>
                      <m:t>𝑡</m:t>
                    </m:r>
                  </m:oMath>
                </a14:m>
                <a:r>
                  <a:rPr lang="en-GB" dirty="0"/>
                  <a:t> retained,</a:t>
                </a:r>
              </a:p>
              <a:p>
                <a:pPr lvl="1">
                  <a:buClr>
                    <a:srgbClr val="F47920"/>
                  </a:buClr>
                </a:pPr>
                <a:r>
                  <a:rPr lang="en-GB" dirty="0">
                    <a:solidFill>
                      <a:srgbClr val="F47920"/>
                    </a:solidFill>
                  </a:rPr>
                  <a:t>number of buckets </a:t>
                </a:r>
                <a14:m>
                  <m:oMath xmlns:m="http://schemas.openxmlformats.org/officeDocument/2006/math">
                    <m:r>
                      <a:rPr lang="en-GB" b="0" i="1" smtClean="0">
                        <a:solidFill>
                          <a:srgbClr val="F47920"/>
                        </a:solidFill>
                        <a:latin typeface="Cambria Math" panose="02040503050406030204" pitchFamily="18" charset="0"/>
                      </a:rPr>
                      <m:t>𝑘</m:t>
                    </m:r>
                  </m:oMath>
                </a14:m>
                <a:r>
                  <a:rPr lang="en-GB" dirty="0"/>
                  <a:t> used,</a:t>
                </a:r>
              </a:p>
              <a:p>
                <a:pPr lvl="1">
                  <a:buClr>
                    <a:srgbClr val="F47920"/>
                  </a:buClr>
                </a:pPr>
                <a:r>
                  <a:rPr lang="en-GB" dirty="0">
                    <a:solidFill>
                      <a:srgbClr val="F47920"/>
                    </a:solidFill>
                  </a:rPr>
                  <a:t>vector dimension </a:t>
                </a:r>
                <a14:m>
                  <m:oMath xmlns:m="http://schemas.openxmlformats.org/officeDocument/2006/math">
                    <m:r>
                      <a:rPr lang="en-GB" b="0" i="1" smtClean="0">
                        <a:solidFill>
                          <a:srgbClr val="F47920"/>
                        </a:solidFill>
                        <a:latin typeface="Cambria Math" panose="02040503050406030204" pitchFamily="18" charset="0"/>
                      </a:rPr>
                      <m:t>𝑑</m:t>
                    </m:r>
                  </m:oMath>
                </a14:m>
                <a:r>
                  <a:rPr lang="en-GB" dirty="0"/>
                  <a:t>,</a:t>
                </a:r>
              </a:p>
              <a:p>
                <a:pPr lvl="1">
                  <a:buClr>
                    <a:srgbClr val="F47920"/>
                  </a:buClr>
                </a:pPr>
                <a:r>
                  <a:rPr lang="en-GB" dirty="0">
                    <a:solidFill>
                      <a:srgbClr val="F47920"/>
                    </a:solidFill>
                  </a:rPr>
                  <a:t>value of </a:t>
                </a:r>
                <a14:m>
                  <m:oMath xmlns:m="http://schemas.openxmlformats.org/officeDocument/2006/math">
                    <m:r>
                      <a:rPr lang="en-GB" i="1" smtClean="0">
                        <a:solidFill>
                          <a:srgbClr val="F47920"/>
                        </a:solidFill>
                        <a:latin typeface="Cambria Math" panose="02040503050406030204" pitchFamily="18" charset="0"/>
                        <a:ea typeface="Cambria Math" panose="02040503050406030204" pitchFamily="18" charset="0"/>
                      </a:rPr>
                      <m:t>𝜀</m:t>
                    </m:r>
                  </m:oMath>
                </a14:m>
                <a:r>
                  <a:rPr lang="en-GB" dirty="0"/>
                  <a:t>,</a:t>
                </a:r>
              </a:p>
              <a:p>
                <a:pPr lvl="1">
                  <a:buClr>
                    <a:srgbClr val="F47920"/>
                  </a:buClr>
                </a:pPr>
                <a:r>
                  <a:rPr lang="en-GB" dirty="0"/>
                  <a:t>and </a:t>
                </a:r>
                <a:r>
                  <a:rPr lang="en-GB" dirty="0">
                    <a:solidFill>
                      <a:srgbClr val="F47920"/>
                    </a:solidFill>
                  </a:rPr>
                  <a:t>number of vectors </a:t>
                </a:r>
                <a14:m>
                  <m:oMath xmlns:m="http://schemas.openxmlformats.org/officeDocument/2006/math">
                    <m:r>
                      <a:rPr lang="en-GB" b="0" i="1" smtClean="0">
                        <a:solidFill>
                          <a:srgbClr val="F47920"/>
                        </a:solidFill>
                        <a:latin typeface="Cambria Math" panose="02040503050406030204" pitchFamily="18" charset="0"/>
                      </a:rPr>
                      <m:t>𝑛</m:t>
                    </m:r>
                  </m:oMath>
                </a14:m>
                <a:r>
                  <a:rPr lang="en-GB" dirty="0"/>
                  <a:t> used.</a:t>
                </a:r>
              </a:p>
            </p:txBody>
          </p:sp>
        </mc:Choice>
        <mc:Fallback xmlns="">
          <p:sp>
            <p:nvSpPr>
              <p:cNvPr id="6" name="Text Placeholder 3"/>
              <p:cNvSpPr>
                <a:spLocks noGrp="1" noRot="1" noChangeAspect="1" noMove="1" noResize="1" noEditPoints="1" noAdjustHandles="1" noChangeArrowheads="1" noChangeShapeType="1" noTextEdit="1"/>
              </p:cNvSpPr>
              <p:nvPr>
                <p:ph type="body" sz="quarter" idx="4294967295"/>
              </p:nvPr>
            </p:nvSpPr>
            <p:spPr>
              <a:xfrm>
                <a:off x="884241" y="1763577"/>
                <a:ext cx="4096637" cy="2749156"/>
              </a:xfrm>
              <a:prstGeom prst="rect">
                <a:avLst/>
              </a:prstGeom>
              <a:blipFill>
                <a:blip r:embed="rId3"/>
                <a:stretch>
                  <a:fillRect l="-893" t="-1996" b="-665"/>
                </a:stretch>
              </a:blipFill>
            </p:spPr>
            <p:txBody>
              <a:bodyPr/>
              <a:lstStyle/>
              <a:p>
                <a:r>
                  <a:rPr lang="en-GB">
                    <a:noFill/>
                  </a:rPr>
                  <a:t> </a:t>
                </a:r>
              </a:p>
            </p:txBody>
          </p:sp>
        </mc:Fallback>
      </mc:AlternateContent>
      <p:sp>
        <p:nvSpPr>
          <p:cNvPr id="7" name="Text Placeholder 4"/>
          <p:cNvSpPr>
            <a:spLocks noGrp="1"/>
          </p:cNvSpPr>
          <p:nvPr>
            <p:ph type="body" sz="quarter" idx="4294967295"/>
          </p:nvPr>
        </p:nvSpPr>
        <p:spPr>
          <a:xfrm>
            <a:off x="884242" y="1215700"/>
            <a:ext cx="6029514" cy="380867"/>
          </a:xfrm>
          <a:prstGeom prst="rect">
            <a:avLst/>
          </a:prstGeom>
        </p:spPr>
        <p:txBody>
          <a:bodyPr>
            <a:noAutofit/>
          </a:bodyPr>
          <a:lstStyle/>
          <a:p>
            <a:pPr marL="0" indent="0">
              <a:buNone/>
            </a:pPr>
            <a:r>
              <a:rPr lang="en-GB" sz="2400" b="1" dirty="0">
                <a:solidFill>
                  <a:srgbClr val="F47920"/>
                </a:solidFill>
                <a:latin typeface="+mn-lt"/>
              </a:rPr>
              <a:t>Experimental Evaluation</a:t>
            </a:r>
            <a:endParaRPr lang="en-US" dirty="0">
              <a:solidFill>
                <a:srgbClr val="00B2DD"/>
              </a:solidFill>
              <a:latin typeface="+mn-lt"/>
            </a:endParaRPr>
          </a:p>
        </p:txBody>
      </p:sp>
      <p:pic>
        <p:nvPicPr>
          <p:cNvPr id="4" name="Picture 3" descr="The ultimate guide to writing better Python code | by Rhea Moutafis | Jul,  2020 | Towards Data Science">
            <a:extLst>
              <a:ext uri="{FF2B5EF4-FFF2-40B4-BE49-F238E27FC236}">
                <a16:creationId xmlns:a16="http://schemas.microsoft.com/office/drawing/2014/main" id="{9293AA18-94A9-45DA-909B-C513F587F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0277" y="2266617"/>
            <a:ext cx="257175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67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8" descr="Chart, histogram&#10;&#10;Description automatically generated">
            <a:extLst>
              <a:ext uri="{FF2B5EF4-FFF2-40B4-BE49-F238E27FC236}">
                <a16:creationId xmlns:a16="http://schemas.microsoft.com/office/drawing/2014/main" id="{8985FC69-6B44-4447-81C6-3CC130976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0355" y="382128"/>
            <a:ext cx="4512000" cy="33840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CD9006B-531C-49A8-9D1E-7E1B122FCAA1}"/>
                  </a:ext>
                </a:extLst>
              </p:cNvPr>
              <p:cNvSpPr txBox="1"/>
              <p:nvPr/>
            </p:nvSpPr>
            <p:spPr>
              <a:xfrm>
                <a:off x="3218985" y="1707025"/>
                <a:ext cx="1500534" cy="523220"/>
              </a:xfrm>
              <a:prstGeom prst="rect">
                <a:avLst/>
              </a:prstGeom>
              <a:noFill/>
            </p:spPr>
            <p:txBody>
              <a:bodyPr wrap="square" rtlCol="0">
                <a:spAutoFit/>
              </a:bodyPr>
              <a:lstStyle/>
              <a:p>
                <a14:m>
                  <m:oMath xmlns:m="http://schemas.openxmlformats.org/officeDocument/2006/math">
                    <m:r>
                      <a:rPr lang="en-GB" sz="1400" b="1" i="1" smtClean="0">
                        <a:solidFill>
                          <a:srgbClr val="F47920"/>
                        </a:solidFill>
                        <a:latin typeface="Cambria Math" panose="02040503050406030204" pitchFamily="18" charset="0"/>
                      </a:rPr>
                      <m:t>𝒕</m:t>
                    </m:r>
                    <m:r>
                      <a:rPr lang="en-GB" sz="1400" b="1" i="1" smtClean="0">
                        <a:solidFill>
                          <a:srgbClr val="F47920"/>
                        </a:solidFill>
                        <a:latin typeface="Cambria Math" panose="02040503050406030204" pitchFamily="18" charset="0"/>
                      </a:rPr>
                      <m:t>=</m:t>
                    </m:r>
                    <m:r>
                      <a:rPr lang="en-GB" sz="1400" b="1" i="1" smtClean="0">
                        <a:solidFill>
                          <a:srgbClr val="F47920"/>
                        </a:solidFill>
                        <a:latin typeface="Cambria Math" panose="02040503050406030204" pitchFamily="18" charset="0"/>
                      </a:rPr>
                      <m:t>𝟏</m:t>
                    </m:r>
                  </m:oMath>
                </a14:m>
                <a:r>
                  <a:rPr lang="en-GB" sz="1400" b="1" dirty="0">
                    <a:solidFill>
                      <a:srgbClr val="F47920"/>
                    </a:solidFill>
                  </a:rPr>
                  <a:t> clearly optimal</a:t>
                </a:r>
              </a:p>
            </p:txBody>
          </p:sp>
        </mc:Choice>
        <mc:Fallback xmlns="">
          <p:sp>
            <p:nvSpPr>
              <p:cNvPr id="5" name="TextBox 4">
                <a:extLst>
                  <a:ext uri="{FF2B5EF4-FFF2-40B4-BE49-F238E27FC236}">
                    <a16:creationId xmlns:a16="http://schemas.microsoft.com/office/drawing/2014/main" id="{CCD9006B-531C-49A8-9D1E-7E1B122FCAA1}"/>
                  </a:ext>
                </a:extLst>
              </p:cNvPr>
              <p:cNvSpPr txBox="1">
                <a:spLocks noRot="1" noChangeAspect="1" noMove="1" noResize="1" noEditPoints="1" noAdjustHandles="1" noChangeArrowheads="1" noChangeShapeType="1" noTextEdit="1"/>
              </p:cNvSpPr>
              <p:nvPr/>
            </p:nvSpPr>
            <p:spPr>
              <a:xfrm>
                <a:off x="3218985" y="1707025"/>
                <a:ext cx="1500534" cy="523220"/>
              </a:xfrm>
              <a:prstGeom prst="rect">
                <a:avLst/>
              </a:prstGeom>
              <a:blipFill>
                <a:blip r:embed="rId4"/>
                <a:stretch>
                  <a:fillRect l="-1220" t="-2326" b="-11628"/>
                </a:stretch>
              </a:blipFill>
            </p:spPr>
            <p:txBody>
              <a:bodyPr/>
              <a:lstStyle/>
              <a:p>
                <a:r>
                  <a:rPr lang="en-GB">
                    <a:noFill/>
                  </a:rPr>
                  <a:t> </a:t>
                </a:r>
              </a:p>
            </p:txBody>
          </p:sp>
        </mc:Fallback>
      </mc:AlternateContent>
      <p:cxnSp>
        <p:nvCxnSpPr>
          <p:cNvPr id="6" name="Straight Arrow Connector 5">
            <a:extLst>
              <a:ext uri="{FF2B5EF4-FFF2-40B4-BE49-F238E27FC236}">
                <a16:creationId xmlns:a16="http://schemas.microsoft.com/office/drawing/2014/main" id="{EFAD510C-2276-4A1F-A03D-73885CC983F7}"/>
              </a:ext>
            </a:extLst>
          </p:cNvPr>
          <p:cNvCxnSpPr>
            <a:cxnSpLocks/>
          </p:cNvCxnSpPr>
          <p:nvPr/>
        </p:nvCxnSpPr>
        <p:spPr>
          <a:xfrm flipH="1">
            <a:off x="2877014" y="2230245"/>
            <a:ext cx="341971" cy="78700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44489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4" descr="Chart, histogram&#10;&#10;Description automatically generated">
            <a:extLst>
              <a:ext uri="{FF2B5EF4-FFF2-40B4-BE49-F238E27FC236}">
                <a16:creationId xmlns:a16="http://schemas.microsoft.com/office/drawing/2014/main" id="{1F747067-DB14-43FF-862B-0BF8E81BC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0355" y="382128"/>
            <a:ext cx="4512000" cy="33840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CD9006B-531C-49A8-9D1E-7E1B122FCAA1}"/>
                  </a:ext>
                </a:extLst>
              </p:cNvPr>
              <p:cNvSpPr txBox="1"/>
              <p:nvPr/>
            </p:nvSpPr>
            <p:spPr>
              <a:xfrm>
                <a:off x="4163122" y="1293187"/>
                <a:ext cx="1003609" cy="523220"/>
              </a:xfrm>
              <a:prstGeom prst="rect">
                <a:avLst/>
              </a:prstGeom>
              <a:noFill/>
            </p:spPr>
            <p:txBody>
              <a:bodyPr wrap="square" rtlCol="0">
                <a:spAutoFit/>
              </a:bodyPr>
              <a:lstStyle/>
              <a:p>
                <a14:m>
                  <m:oMath xmlns:m="http://schemas.openxmlformats.org/officeDocument/2006/math">
                    <m:r>
                      <a:rPr lang="en-GB" sz="1400" b="1" i="1" smtClean="0">
                        <a:solidFill>
                          <a:srgbClr val="F47920"/>
                        </a:solidFill>
                        <a:latin typeface="Cambria Math" panose="02040503050406030204" pitchFamily="18" charset="0"/>
                      </a:rPr>
                      <m:t>𝒌</m:t>
                    </m:r>
                    <m:r>
                      <a:rPr lang="en-GB" sz="1400" b="1" i="1" smtClean="0">
                        <a:solidFill>
                          <a:srgbClr val="F47920"/>
                        </a:solidFill>
                        <a:latin typeface="Cambria Math" panose="02040503050406030204" pitchFamily="18" charset="0"/>
                      </a:rPr>
                      <m:t>=</m:t>
                    </m:r>
                    <m:r>
                      <a:rPr lang="en-GB" sz="1400" b="1" i="1" smtClean="0">
                        <a:solidFill>
                          <a:srgbClr val="F47920"/>
                        </a:solidFill>
                        <a:latin typeface="Cambria Math" panose="02040503050406030204" pitchFamily="18" charset="0"/>
                      </a:rPr>
                      <m:t>𝟑</m:t>
                    </m:r>
                  </m:oMath>
                </a14:m>
                <a:r>
                  <a:rPr lang="en-GB" sz="1400" b="1" dirty="0">
                    <a:solidFill>
                      <a:srgbClr val="F47920"/>
                    </a:solidFill>
                  </a:rPr>
                  <a:t> optimal</a:t>
                </a:r>
              </a:p>
            </p:txBody>
          </p:sp>
        </mc:Choice>
        <mc:Fallback xmlns="">
          <p:sp>
            <p:nvSpPr>
              <p:cNvPr id="5" name="TextBox 4">
                <a:extLst>
                  <a:ext uri="{FF2B5EF4-FFF2-40B4-BE49-F238E27FC236}">
                    <a16:creationId xmlns:a16="http://schemas.microsoft.com/office/drawing/2014/main" id="{CCD9006B-531C-49A8-9D1E-7E1B122FCAA1}"/>
                  </a:ext>
                </a:extLst>
              </p:cNvPr>
              <p:cNvSpPr txBox="1">
                <a:spLocks noRot="1" noChangeAspect="1" noMove="1" noResize="1" noEditPoints="1" noAdjustHandles="1" noChangeArrowheads="1" noChangeShapeType="1" noTextEdit="1"/>
              </p:cNvSpPr>
              <p:nvPr/>
            </p:nvSpPr>
            <p:spPr>
              <a:xfrm>
                <a:off x="4163122" y="1293187"/>
                <a:ext cx="1003609" cy="523220"/>
              </a:xfrm>
              <a:prstGeom prst="rect">
                <a:avLst/>
              </a:prstGeom>
              <a:blipFill>
                <a:blip r:embed="rId4"/>
                <a:stretch>
                  <a:fillRect l="-1818" b="-11628"/>
                </a:stretch>
              </a:blipFill>
            </p:spPr>
            <p:txBody>
              <a:bodyPr/>
              <a:lstStyle/>
              <a:p>
                <a:r>
                  <a:rPr lang="en-GB">
                    <a:noFill/>
                  </a:rPr>
                  <a:t> </a:t>
                </a:r>
              </a:p>
            </p:txBody>
          </p:sp>
        </mc:Fallback>
      </mc:AlternateContent>
      <p:cxnSp>
        <p:nvCxnSpPr>
          <p:cNvPr id="6" name="Straight Arrow Connector 5">
            <a:extLst>
              <a:ext uri="{FF2B5EF4-FFF2-40B4-BE49-F238E27FC236}">
                <a16:creationId xmlns:a16="http://schemas.microsoft.com/office/drawing/2014/main" id="{EFAD510C-2276-4A1F-A03D-73885CC983F7}"/>
              </a:ext>
            </a:extLst>
          </p:cNvPr>
          <p:cNvCxnSpPr>
            <a:cxnSpLocks/>
          </p:cNvCxnSpPr>
          <p:nvPr/>
        </p:nvCxnSpPr>
        <p:spPr>
          <a:xfrm flipH="1">
            <a:off x="3821150" y="1807052"/>
            <a:ext cx="341971" cy="78700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86027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descr="Chart&#10;&#10;Description automatically generated">
            <a:extLst>
              <a:ext uri="{FF2B5EF4-FFF2-40B4-BE49-F238E27FC236}">
                <a16:creationId xmlns:a16="http://schemas.microsoft.com/office/drawing/2014/main" id="{953ED348-6544-46F8-9B28-BCF584CDE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220" y="385039"/>
            <a:ext cx="4512000" cy="33840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CD9006B-531C-49A8-9D1E-7E1B122FCAA1}"/>
                  </a:ext>
                </a:extLst>
              </p:cNvPr>
              <p:cNvSpPr txBox="1"/>
              <p:nvPr/>
            </p:nvSpPr>
            <p:spPr>
              <a:xfrm>
                <a:off x="3627863" y="1449304"/>
                <a:ext cx="1479395" cy="746679"/>
              </a:xfrm>
              <a:prstGeom prst="rect">
                <a:avLst/>
              </a:prstGeom>
              <a:noFill/>
            </p:spPr>
            <p:txBody>
              <a:bodyPr wrap="square" rtlCol="0">
                <a:spAutoFit/>
              </a:bodyPr>
              <a:lstStyle/>
              <a:p>
                <a:r>
                  <a:rPr lang="en-GB" sz="1400" b="1" dirty="0">
                    <a:solidFill>
                      <a:srgbClr val="F47920"/>
                    </a:solidFill>
                  </a:rPr>
                  <a:t>Fits closely to </a:t>
                </a:r>
                <a14:m>
                  <m:oMath xmlns:m="http://schemas.openxmlformats.org/officeDocument/2006/math">
                    <m:sSup>
                      <m:sSupPr>
                        <m:ctrlPr>
                          <a:rPr lang="en-GB" sz="1400" b="1" i="1">
                            <a:solidFill>
                              <a:srgbClr val="F47920"/>
                            </a:solidFill>
                            <a:latin typeface="Cambria Math" panose="02040503050406030204" pitchFamily="18" charset="0"/>
                          </a:rPr>
                        </m:ctrlPr>
                      </m:sSupPr>
                      <m:e>
                        <m:r>
                          <a:rPr lang="en-GB" sz="1400" b="1" i="1">
                            <a:solidFill>
                              <a:srgbClr val="F47920"/>
                            </a:solidFill>
                            <a:latin typeface="Cambria Math" panose="02040503050406030204" pitchFamily="18" charset="0"/>
                          </a:rPr>
                          <m:t>𝒅</m:t>
                        </m:r>
                      </m:e>
                      <m:sup>
                        <m:r>
                          <a:rPr lang="en-GB" sz="1400" b="1" i="1">
                            <a:solidFill>
                              <a:srgbClr val="F47920"/>
                            </a:solidFill>
                            <a:latin typeface="Cambria Math" panose="02040503050406030204" pitchFamily="18" charset="0"/>
                          </a:rPr>
                          <m:t>𝟖</m:t>
                        </m:r>
                        <m:r>
                          <a:rPr lang="en-GB" sz="1400" b="1" i="1">
                            <a:solidFill>
                              <a:srgbClr val="F47920"/>
                            </a:solidFill>
                            <a:latin typeface="Cambria Math" panose="02040503050406030204" pitchFamily="18" charset="0"/>
                          </a:rPr>
                          <m:t>/</m:t>
                        </m:r>
                        <m:r>
                          <a:rPr lang="en-GB" sz="1400" b="1" i="1">
                            <a:solidFill>
                              <a:srgbClr val="F47920"/>
                            </a:solidFill>
                            <a:latin typeface="Cambria Math" panose="02040503050406030204" pitchFamily="18" charset="0"/>
                          </a:rPr>
                          <m:t>𝟑</m:t>
                        </m:r>
                      </m:sup>
                    </m:sSup>
                  </m:oMath>
                </a14:m>
                <a:r>
                  <a:rPr lang="en-GB" sz="1400" b="1" dirty="0">
                    <a:solidFill>
                      <a:srgbClr val="F47920"/>
                    </a:solidFill>
                  </a:rPr>
                  <a:t> dependency from theory</a:t>
                </a:r>
              </a:p>
            </p:txBody>
          </p:sp>
        </mc:Choice>
        <mc:Fallback xmlns="">
          <p:sp>
            <p:nvSpPr>
              <p:cNvPr id="5" name="TextBox 4">
                <a:extLst>
                  <a:ext uri="{FF2B5EF4-FFF2-40B4-BE49-F238E27FC236}">
                    <a16:creationId xmlns:a16="http://schemas.microsoft.com/office/drawing/2014/main" id="{CCD9006B-531C-49A8-9D1E-7E1B122FCAA1}"/>
                  </a:ext>
                </a:extLst>
              </p:cNvPr>
              <p:cNvSpPr txBox="1">
                <a:spLocks noRot="1" noChangeAspect="1" noMove="1" noResize="1" noEditPoints="1" noAdjustHandles="1" noChangeArrowheads="1" noChangeShapeType="1" noTextEdit="1"/>
              </p:cNvSpPr>
              <p:nvPr/>
            </p:nvSpPr>
            <p:spPr>
              <a:xfrm>
                <a:off x="3627863" y="1449304"/>
                <a:ext cx="1479395" cy="746679"/>
              </a:xfrm>
              <a:prstGeom prst="rect">
                <a:avLst/>
              </a:prstGeom>
              <a:blipFill>
                <a:blip r:embed="rId4"/>
                <a:stretch>
                  <a:fillRect l="-1235" t="-1639" r="-2881" b="-8197"/>
                </a:stretch>
              </a:blipFill>
            </p:spPr>
            <p:txBody>
              <a:bodyPr/>
              <a:lstStyle/>
              <a:p>
                <a:r>
                  <a:rPr lang="en-GB">
                    <a:noFill/>
                  </a:rPr>
                  <a:t> </a:t>
                </a:r>
              </a:p>
            </p:txBody>
          </p:sp>
        </mc:Fallback>
      </mc:AlternateContent>
    </p:spTree>
    <p:extLst>
      <p:ext uri="{BB962C8B-B14F-4D97-AF65-F5344CB8AC3E}">
        <p14:creationId xmlns:p14="http://schemas.microsoft.com/office/powerpoint/2010/main" val="813525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hart, histogram&#10;&#10;Description automatically generated">
            <a:extLst>
              <a:ext uri="{FF2B5EF4-FFF2-40B4-BE49-F238E27FC236}">
                <a16:creationId xmlns:a16="http://schemas.microsoft.com/office/drawing/2014/main" id="{C662B4FD-A486-4228-824E-B23E7168AE14}"/>
              </a:ext>
            </a:extLst>
          </p:cNvPr>
          <p:cNvPicPr>
            <a:picLocks noChangeAspect="1"/>
          </p:cNvPicPr>
          <p:nvPr/>
        </p:nvPicPr>
        <p:blipFill>
          <a:blip r:embed="rId3"/>
          <a:stretch>
            <a:fillRect/>
          </a:stretch>
        </p:blipFill>
        <p:spPr>
          <a:xfrm>
            <a:off x="2040942" y="384619"/>
            <a:ext cx="4512000" cy="33840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CF1E687-B605-4460-81F3-15DC17A355E3}"/>
                  </a:ext>
                </a:extLst>
              </p:cNvPr>
              <p:cNvSpPr txBox="1"/>
              <p:nvPr/>
            </p:nvSpPr>
            <p:spPr>
              <a:xfrm>
                <a:off x="4363844" y="1240730"/>
                <a:ext cx="1590907" cy="746679"/>
              </a:xfrm>
              <a:prstGeom prst="rect">
                <a:avLst/>
              </a:prstGeom>
              <a:noFill/>
            </p:spPr>
            <p:txBody>
              <a:bodyPr wrap="square" rtlCol="0">
                <a:spAutoFit/>
              </a:bodyPr>
              <a:lstStyle/>
              <a:p>
                <a:r>
                  <a:rPr lang="en-GB" sz="1400" b="1" dirty="0">
                    <a:solidFill>
                      <a:srgbClr val="F47920"/>
                    </a:solidFill>
                  </a:rPr>
                  <a:t>Fits closely to </a:t>
                </a:r>
                <a14:m>
                  <m:oMath xmlns:m="http://schemas.openxmlformats.org/officeDocument/2006/math">
                    <m:sSup>
                      <m:sSupPr>
                        <m:ctrlPr>
                          <a:rPr lang="en-GB" sz="1400" b="1" i="1" smtClean="0">
                            <a:solidFill>
                              <a:srgbClr val="F47920"/>
                            </a:solidFill>
                            <a:latin typeface="Cambria Math" panose="02040503050406030204" pitchFamily="18" charset="0"/>
                          </a:rPr>
                        </m:ctrlPr>
                      </m:sSupPr>
                      <m:e>
                        <m:r>
                          <a:rPr lang="en-GB" sz="1400" b="1" i="1" smtClean="0">
                            <a:solidFill>
                              <a:srgbClr val="F47920"/>
                            </a:solidFill>
                            <a:latin typeface="Cambria Math" panose="02040503050406030204" pitchFamily="18" charset="0"/>
                            <a:ea typeface="Cambria Math" panose="02040503050406030204" pitchFamily="18" charset="0"/>
                          </a:rPr>
                          <m:t>𝜺</m:t>
                        </m:r>
                      </m:e>
                      <m:sup>
                        <m:r>
                          <a:rPr lang="en-GB" sz="1400" b="1" i="1" smtClean="0">
                            <a:solidFill>
                              <a:srgbClr val="F47920"/>
                            </a:solidFill>
                            <a:latin typeface="Cambria Math" panose="02040503050406030204" pitchFamily="18" charset="0"/>
                          </a:rPr>
                          <m:t>−</m:t>
                        </m:r>
                        <m:r>
                          <a:rPr lang="en-GB" sz="1400" b="1" i="1" smtClean="0">
                            <a:solidFill>
                              <a:srgbClr val="F47920"/>
                            </a:solidFill>
                            <a:latin typeface="Cambria Math" panose="02040503050406030204" pitchFamily="18" charset="0"/>
                          </a:rPr>
                          <m:t>𝟒</m:t>
                        </m:r>
                        <m:r>
                          <a:rPr lang="en-GB" sz="1400" b="1" i="1">
                            <a:solidFill>
                              <a:srgbClr val="F47920"/>
                            </a:solidFill>
                            <a:latin typeface="Cambria Math" panose="02040503050406030204" pitchFamily="18" charset="0"/>
                          </a:rPr>
                          <m:t>/</m:t>
                        </m:r>
                        <m:r>
                          <a:rPr lang="en-GB" sz="1400" b="1" i="1">
                            <a:solidFill>
                              <a:srgbClr val="F47920"/>
                            </a:solidFill>
                            <a:latin typeface="Cambria Math" panose="02040503050406030204" pitchFamily="18" charset="0"/>
                          </a:rPr>
                          <m:t>𝟑</m:t>
                        </m:r>
                      </m:sup>
                    </m:sSup>
                  </m:oMath>
                </a14:m>
                <a:r>
                  <a:rPr lang="en-GB" sz="1400" b="1" dirty="0">
                    <a:solidFill>
                      <a:srgbClr val="F47920"/>
                    </a:solidFill>
                  </a:rPr>
                  <a:t> dependency from theory</a:t>
                </a:r>
              </a:p>
            </p:txBody>
          </p:sp>
        </mc:Choice>
        <mc:Fallback xmlns="">
          <p:sp>
            <p:nvSpPr>
              <p:cNvPr id="7" name="TextBox 6">
                <a:extLst>
                  <a:ext uri="{FF2B5EF4-FFF2-40B4-BE49-F238E27FC236}">
                    <a16:creationId xmlns:a16="http://schemas.microsoft.com/office/drawing/2014/main" id="{DCF1E687-B605-4460-81F3-15DC17A355E3}"/>
                  </a:ext>
                </a:extLst>
              </p:cNvPr>
              <p:cNvSpPr txBox="1">
                <a:spLocks noRot="1" noChangeAspect="1" noMove="1" noResize="1" noEditPoints="1" noAdjustHandles="1" noChangeArrowheads="1" noChangeShapeType="1" noTextEdit="1"/>
              </p:cNvSpPr>
              <p:nvPr/>
            </p:nvSpPr>
            <p:spPr>
              <a:xfrm>
                <a:off x="4363844" y="1240730"/>
                <a:ext cx="1590907" cy="746679"/>
              </a:xfrm>
              <a:prstGeom prst="rect">
                <a:avLst/>
              </a:prstGeom>
              <a:blipFill>
                <a:blip r:embed="rId4"/>
                <a:stretch>
                  <a:fillRect l="-1149" t="-1639" r="-383" b="-8197"/>
                </a:stretch>
              </a:blipFill>
            </p:spPr>
            <p:txBody>
              <a:bodyPr/>
              <a:lstStyle/>
              <a:p>
                <a:r>
                  <a:rPr lang="en-GB">
                    <a:noFill/>
                  </a:rPr>
                  <a:t> </a:t>
                </a:r>
              </a:p>
            </p:txBody>
          </p:sp>
        </mc:Fallback>
      </mc:AlternateContent>
    </p:spTree>
    <p:extLst>
      <p:ext uri="{BB962C8B-B14F-4D97-AF65-F5344CB8AC3E}">
        <p14:creationId xmlns:p14="http://schemas.microsoft.com/office/powerpoint/2010/main" val="792789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hart, histogram&#10;&#10;Description automatically generated">
            <a:extLst>
              <a:ext uri="{FF2B5EF4-FFF2-40B4-BE49-F238E27FC236}">
                <a16:creationId xmlns:a16="http://schemas.microsoft.com/office/drawing/2014/main" id="{6AA9A5E8-B796-456C-AB2F-5A13952F2F0A}"/>
              </a:ext>
            </a:extLst>
          </p:cNvPr>
          <p:cNvPicPr>
            <a:picLocks noChangeAspect="1"/>
          </p:cNvPicPr>
          <p:nvPr/>
        </p:nvPicPr>
        <p:blipFill>
          <a:blip r:embed="rId3"/>
          <a:stretch>
            <a:fillRect/>
          </a:stretch>
        </p:blipFill>
        <p:spPr>
          <a:xfrm>
            <a:off x="2040938" y="384617"/>
            <a:ext cx="4512000" cy="33840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CF1E687-B605-4460-81F3-15DC17A355E3}"/>
                  </a:ext>
                </a:extLst>
              </p:cNvPr>
              <p:cNvSpPr txBox="1"/>
              <p:nvPr/>
            </p:nvSpPr>
            <p:spPr>
              <a:xfrm>
                <a:off x="4363844" y="1240730"/>
                <a:ext cx="1590907" cy="746679"/>
              </a:xfrm>
              <a:prstGeom prst="rect">
                <a:avLst/>
              </a:prstGeom>
              <a:noFill/>
            </p:spPr>
            <p:txBody>
              <a:bodyPr wrap="square" rtlCol="0">
                <a:spAutoFit/>
              </a:bodyPr>
              <a:lstStyle/>
              <a:p>
                <a:r>
                  <a:rPr lang="en-GB" sz="1400" b="1" dirty="0">
                    <a:solidFill>
                      <a:srgbClr val="F47920"/>
                    </a:solidFill>
                  </a:rPr>
                  <a:t>Fits closely to </a:t>
                </a:r>
                <a14:m>
                  <m:oMath xmlns:m="http://schemas.openxmlformats.org/officeDocument/2006/math">
                    <m:sSup>
                      <m:sSupPr>
                        <m:ctrlPr>
                          <a:rPr lang="en-GB" sz="1400" b="1" i="1" smtClean="0">
                            <a:solidFill>
                              <a:srgbClr val="F47920"/>
                            </a:solidFill>
                            <a:latin typeface="Cambria Math" panose="02040503050406030204" pitchFamily="18" charset="0"/>
                          </a:rPr>
                        </m:ctrlPr>
                      </m:sSupPr>
                      <m:e>
                        <m:r>
                          <a:rPr lang="en-GB" sz="1400" b="1" i="1" smtClean="0">
                            <a:solidFill>
                              <a:srgbClr val="F47920"/>
                            </a:solidFill>
                            <a:latin typeface="Cambria Math" panose="02040503050406030204" pitchFamily="18" charset="0"/>
                            <a:ea typeface="Cambria Math" panose="02040503050406030204" pitchFamily="18" charset="0"/>
                          </a:rPr>
                          <m:t>𝜺</m:t>
                        </m:r>
                      </m:e>
                      <m:sup>
                        <m:r>
                          <a:rPr lang="en-GB" sz="1400" b="1" i="1" smtClean="0">
                            <a:solidFill>
                              <a:srgbClr val="F47920"/>
                            </a:solidFill>
                            <a:latin typeface="Cambria Math" panose="02040503050406030204" pitchFamily="18" charset="0"/>
                          </a:rPr>
                          <m:t>−</m:t>
                        </m:r>
                        <m:r>
                          <a:rPr lang="en-GB" sz="1400" b="1" i="1" smtClean="0">
                            <a:solidFill>
                              <a:srgbClr val="F47920"/>
                            </a:solidFill>
                            <a:latin typeface="Cambria Math" panose="02040503050406030204" pitchFamily="18" charset="0"/>
                          </a:rPr>
                          <m:t>𝟒</m:t>
                        </m:r>
                        <m:r>
                          <a:rPr lang="en-GB" sz="1400" b="1" i="1">
                            <a:solidFill>
                              <a:srgbClr val="F47920"/>
                            </a:solidFill>
                            <a:latin typeface="Cambria Math" panose="02040503050406030204" pitchFamily="18" charset="0"/>
                          </a:rPr>
                          <m:t>/</m:t>
                        </m:r>
                        <m:r>
                          <a:rPr lang="en-GB" sz="1400" b="1" i="1">
                            <a:solidFill>
                              <a:srgbClr val="F47920"/>
                            </a:solidFill>
                            <a:latin typeface="Cambria Math" panose="02040503050406030204" pitchFamily="18" charset="0"/>
                          </a:rPr>
                          <m:t>𝟑</m:t>
                        </m:r>
                      </m:sup>
                    </m:sSup>
                  </m:oMath>
                </a14:m>
                <a:r>
                  <a:rPr lang="en-GB" sz="1400" b="1" dirty="0">
                    <a:solidFill>
                      <a:srgbClr val="F47920"/>
                    </a:solidFill>
                  </a:rPr>
                  <a:t> dependency from theory</a:t>
                </a:r>
              </a:p>
            </p:txBody>
          </p:sp>
        </mc:Choice>
        <mc:Fallback xmlns="">
          <p:sp>
            <p:nvSpPr>
              <p:cNvPr id="7" name="TextBox 6">
                <a:extLst>
                  <a:ext uri="{FF2B5EF4-FFF2-40B4-BE49-F238E27FC236}">
                    <a16:creationId xmlns:a16="http://schemas.microsoft.com/office/drawing/2014/main" id="{DCF1E687-B605-4460-81F3-15DC17A355E3}"/>
                  </a:ext>
                </a:extLst>
              </p:cNvPr>
              <p:cNvSpPr txBox="1">
                <a:spLocks noRot="1" noChangeAspect="1" noMove="1" noResize="1" noEditPoints="1" noAdjustHandles="1" noChangeArrowheads="1" noChangeShapeType="1" noTextEdit="1"/>
              </p:cNvSpPr>
              <p:nvPr/>
            </p:nvSpPr>
            <p:spPr>
              <a:xfrm>
                <a:off x="4363844" y="1240730"/>
                <a:ext cx="1590907" cy="746679"/>
              </a:xfrm>
              <a:prstGeom prst="rect">
                <a:avLst/>
              </a:prstGeom>
              <a:blipFill>
                <a:blip r:embed="rId4"/>
                <a:stretch>
                  <a:fillRect l="-1149" t="-1639" r="-383" b="-8197"/>
                </a:stretch>
              </a:blipFill>
            </p:spPr>
            <p:txBody>
              <a:bodyPr/>
              <a:lstStyle/>
              <a:p>
                <a:r>
                  <a:rPr lang="en-GB">
                    <a:noFill/>
                  </a:rPr>
                  <a:t> </a:t>
                </a:r>
              </a:p>
            </p:txBody>
          </p:sp>
        </mc:Fallback>
      </mc:AlternateContent>
    </p:spTree>
    <p:extLst>
      <p:ext uri="{BB962C8B-B14F-4D97-AF65-F5344CB8AC3E}">
        <p14:creationId xmlns:p14="http://schemas.microsoft.com/office/powerpoint/2010/main" val="1639396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 Placeholder 3"/>
              <p:cNvSpPr>
                <a:spLocks noGrp="1"/>
              </p:cNvSpPr>
              <p:nvPr>
                <p:ph type="body" sz="quarter" idx="4294967295"/>
              </p:nvPr>
            </p:nvSpPr>
            <p:spPr>
              <a:xfrm>
                <a:off x="884241" y="1763577"/>
                <a:ext cx="6110339" cy="2749156"/>
              </a:xfrm>
              <a:prstGeom prst="rect">
                <a:avLst/>
              </a:prstGeom>
            </p:spPr>
            <p:txBody>
              <a:bodyPr/>
              <a:lstStyle/>
              <a:p>
                <a:pPr>
                  <a:buClr>
                    <a:srgbClr val="F47920"/>
                  </a:buClr>
                </a:pPr>
                <a:r>
                  <a:rPr lang="en-US" sz="1800" dirty="0"/>
                  <a:t>Randomized mechanism </a:t>
                </a:r>
                <a14:m>
                  <m:oMath xmlns:m="http://schemas.openxmlformats.org/officeDocument/2006/math">
                    <m:r>
                      <a:rPr lang="en-US" sz="1800" i="1" smtClean="0">
                        <a:latin typeface="Cambria Math" panose="02040503050406030204" pitchFamily="18" charset="0"/>
                        <a:ea typeface="Cambria Math" panose="02040503050406030204" pitchFamily="18" charset="0"/>
                      </a:rPr>
                      <m:t>ℳ</m:t>
                    </m:r>
                    <m:r>
                      <a:rPr lang="en-GB" sz="1800" b="0" i="1" smtClean="0">
                        <a:latin typeface="Cambria Math" panose="02040503050406030204" pitchFamily="18" charset="0"/>
                        <a:ea typeface="Cambria Math" panose="02040503050406030204" pitchFamily="18" charset="0"/>
                      </a:rPr>
                      <m:t> :</m:t>
                    </m:r>
                    <m:sSup>
                      <m:sSupPr>
                        <m:ctrlPr>
                          <a:rPr lang="en-GB" sz="1800" b="0" i="1" smtClean="0">
                            <a:latin typeface="Cambria Math" panose="02040503050406030204" pitchFamily="18" charset="0"/>
                            <a:ea typeface="Cambria Math" panose="02040503050406030204" pitchFamily="18" charset="0"/>
                          </a:rPr>
                        </m:ctrlPr>
                      </m:sSupPr>
                      <m:e>
                        <m:r>
                          <a:rPr lang="en-GB" sz="1800" b="0" i="1" smtClean="0">
                            <a:latin typeface="Cambria Math" panose="02040503050406030204" pitchFamily="18" charset="0"/>
                            <a:ea typeface="Cambria Math" panose="02040503050406030204" pitchFamily="18" charset="0"/>
                          </a:rPr>
                          <m:t>𝕏</m:t>
                        </m:r>
                      </m:e>
                      <m:sup>
                        <m:r>
                          <a:rPr lang="en-GB" sz="1800" b="0" i="1" smtClean="0">
                            <a:latin typeface="Cambria Math" panose="02040503050406030204" pitchFamily="18" charset="0"/>
                            <a:ea typeface="Cambria Math" panose="02040503050406030204" pitchFamily="18" charset="0"/>
                          </a:rPr>
                          <m:t>𝑛</m:t>
                        </m:r>
                      </m:sup>
                    </m:sSup>
                    <m:r>
                      <a:rPr lang="en-GB" sz="1800" b="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𝕐</m:t>
                    </m:r>
                  </m:oMath>
                </a14:m>
                <a:r>
                  <a:rPr lang="en-US" sz="1800" dirty="0"/>
                  <a:t> is </a:t>
                </a:r>
                <a14:m>
                  <m:oMath xmlns:m="http://schemas.openxmlformats.org/officeDocument/2006/math">
                    <m:d>
                      <m:dPr>
                        <m:ctrlPr>
                          <a:rPr lang="en-US" sz="1800" i="1" smtClean="0">
                            <a:solidFill>
                              <a:srgbClr val="F47920"/>
                            </a:solidFill>
                            <a:latin typeface="Cambria Math" panose="02040503050406030204" pitchFamily="18" charset="0"/>
                          </a:rPr>
                        </m:ctrlPr>
                      </m:dPr>
                      <m:e>
                        <m:r>
                          <a:rPr lang="en-US" sz="1800" i="1" smtClean="0">
                            <a:solidFill>
                              <a:srgbClr val="F47920"/>
                            </a:solidFill>
                            <a:latin typeface="Cambria Math" panose="02040503050406030204" pitchFamily="18" charset="0"/>
                            <a:ea typeface="Cambria Math" panose="02040503050406030204" pitchFamily="18" charset="0"/>
                          </a:rPr>
                          <m:t>𝜀</m:t>
                        </m:r>
                        <m:r>
                          <a:rPr lang="en-GB" sz="1800" b="0" i="1" smtClean="0">
                            <a:solidFill>
                              <a:srgbClr val="F47920"/>
                            </a:solidFill>
                            <a:latin typeface="Cambria Math" panose="02040503050406030204" pitchFamily="18" charset="0"/>
                            <a:ea typeface="Cambria Math" panose="02040503050406030204" pitchFamily="18" charset="0"/>
                          </a:rPr>
                          <m:t>,</m:t>
                        </m:r>
                        <m:r>
                          <a:rPr lang="en-GB" sz="1800" b="0" i="1" smtClean="0">
                            <a:solidFill>
                              <a:srgbClr val="F47920"/>
                            </a:solidFill>
                            <a:latin typeface="Cambria Math" panose="02040503050406030204" pitchFamily="18" charset="0"/>
                            <a:ea typeface="Cambria Math" panose="02040503050406030204" pitchFamily="18" charset="0"/>
                          </a:rPr>
                          <m:t>𝛿</m:t>
                        </m:r>
                      </m:e>
                    </m:d>
                  </m:oMath>
                </a14:m>
                <a:r>
                  <a:rPr lang="en-US" sz="1800" dirty="0">
                    <a:solidFill>
                      <a:srgbClr val="F47920"/>
                    </a:solidFill>
                  </a:rPr>
                  <a:t>-differentially private</a:t>
                </a:r>
                <a:r>
                  <a:rPr lang="en-US" sz="1800" dirty="0"/>
                  <a:t> (for parameters </a:t>
                </a:r>
                <a14:m>
                  <m:oMath xmlns:m="http://schemas.openxmlformats.org/officeDocument/2006/math">
                    <m:r>
                      <a:rPr lang="en-US" sz="1800" i="1" smtClean="0">
                        <a:latin typeface="Cambria Math" panose="02040503050406030204" pitchFamily="18" charset="0"/>
                        <a:ea typeface="Cambria Math" panose="02040503050406030204" pitchFamily="18" charset="0"/>
                      </a:rPr>
                      <m:t>𝜀</m:t>
                    </m:r>
                    <m:r>
                      <a:rPr lang="en-US" sz="1800" i="1" smtClean="0">
                        <a:latin typeface="Cambria Math" panose="02040503050406030204" pitchFamily="18" charset="0"/>
                        <a:ea typeface="Cambria Math" panose="02040503050406030204" pitchFamily="18" charset="0"/>
                      </a:rPr>
                      <m:t>≥0</m:t>
                    </m:r>
                  </m:oMath>
                </a14:m>
                <a:r>
                  <a:rPr lang="en-US" sz="1800" dirty="0"/>
                  <a:t>, </a:t>
                </a:r>
                <a14:m>
                  <m:oMath xmlns:m="http://schemas.openxmlformats.org/officeDocument/2006/math">
                    <m:r>
                      <a:rPr lang="en-GB" sz="1800" i="1">
                        <a:latin typeface="Cambria Math" panose="02040503050406030204" pitchFamily="18" charset="0"/>
                        <a:ea typeface="Cambria Math" panose="02040503050406030204" pitchFamily="18" charset="0"/>
                      </a:rPr>
                      <m:t>𝛿</m:t>
                    </m:r>
                    <m:r>
                      <a:rPr lang="en-GB" sz="1800" i="1">
                        <a:latin typeface="Cambria Math" panose="02040503050406030204" pitchFamily="18" charset="0"/>
                        <a:ea typeface="Cambria Math" panose="02040503050406030204" pitchFamily="18" charset="0"/>
                      </a:rPr>
                      <m:t>∈</m:t>
                    </m:r>
                    <m:d>
                      <m:dPr>
                        <m:ctrlPr>
                          <a:rPr lang="en-GB" sz="1800" i="1">
                            <a:latin typeface="Cambria Math" panose="02040503050406030204" pitchFamily="18" charset="0"/>
                            <a:ea typeface="Cambria Math" panose="02040503050406030204" pitchFamily="18" charset="0"/>
                          </a:rPr>
                        </m:ctrlPr>
                      </m:dPr>
                      <m:e>
                        <m:r>
                          <a:rPr lang="en-GB" sz="1800" i="1">
                            <a:latin typeface="Cambria Math" panose="02040503050406030204" pitchFamily="18" charset="0"/>
                            <a:ea typeface="Cambria Math" panose="02040503050406030204" pitchFamily="18" charset="0"/>
                          </a:rPr>
                          <m:t>0,1</m:t>
                        </m:r>
                      </m:e>
                    </m:d>
                  </m:oMath>
                </a14:m>
                <a:r>
                  <a:rPr lang="en-US" sz="1800" dirty="0"/>
                  <a:t>) if for all datasets </a:t>
                </a:r>
                <a14:m>
                  <m:oMath xmlns:m="http://schemas.openxmlformats.org/officeDocument/2006/math">
                    <m:acc>
                      <m:accPr>
                        <m:chr m:val="⃗"/>
                        <m:ctrlPr>
                          <a:rPr lang="en-US" sz="1800" i="1" smtClean="0">
                            <a:latin typeface="Cambria Math" panose="02040503050406030204" pitchFamily="18" charset="0"/>
                          </a:rPr>
                        </m:ctrlPr>
                      </m:accPr>
                      <m:e>
                        <m:r>
                          <a:rPr lang="en-GB" sz="1800" b="0" i="1" smtClean="0">
                            <a:latin typeface="Cambria Math" panose="02040503050406030204" pitchFamily="18" charset="0"/>
                          </a:rPr>
                          <m:t>𝐷</m:t>
                        </m:r>
                      </m:e>
                    </m:acc>
                  </m:oMath>
                </a14:m>
                <a:r>
                  <a:rPr lang="en-US" sz="1800" dirty="0"/>
                  <a:t>, </a:t>
                </a:r>
                <a14:m>
                  <m:oMath xmlns:m="http://schemas.openxmlformats.org/officeDocument/2006/math">
                    <m:sSup>
                      <m:sSupPr>
                        <m:ctrlPr>
                          <a:rPr lang="en-US" sz="1800" i="1" smtClean="0">
                            <a:latin typeface="Cambria Math" panose="02040503050406030204" pitchFamily="18" charset="0"/>
                          </a:rPr>
                        </m:ctrlPr>
                      </m:sSupPr>
                      <m:e>
                        <m:acc>
                          <m:accPr>
                            <m:chr m:val="⃗"/>
                            <m:ctrlPr>
                              <a:rPr lang="en-US" sz="1800" i="1" smtClean="0">
                                <a:latin typeface="Cambria Math" panose="02040503050406030204" pitchFamily="18" charset="0"/>
                              </a:rPr>
                            </m:ctrlPr>
                          </m:accPr>
                          <m:e>
                            <m:r>
                              <a:rPr lang="en-GB" sz="1800" b="0" i="1" smtClean="0">
                                <a:latin typeface="Cambria Math" panose="02040503050406030204" pitchFamily="18" charset="0"/>
                              </a:rPr>
                              <m:t>𝐷</m:t>
                            </m:r>
                          </m:e>
                        </m:acc>
                      </m:e>
                      <m:sup>
                        <m:r>
                          <a:rPr lang="en-GB" sz="1800" b="0" i="1" smtClean="0">
                            <a:latin typeface="Cambria Math" panose="02040503050406030204" pitchFamily="18" charset="0"/>
                          </a:rPr>
                          <m:t>′</m:t>
                        </m:r>
                      </m:sup>
                    </m:sSup>
                  </m:oMath>
                </a14:m>
                <a:r>
                  <a:rPr lang="en-US" sz="1800" dirty="0"/>
                  <a:t> differing on at most one element, and all </a:t>
                </a:r>
                <a14:m>
                  <m:oMath xmlns:m="http://schemas.openxmlformats.org/officeDocument/2006/math">
                    <m:r>
                      <a:rPr lang="en-GB" sz="1800" b="0" i="1" smtClean="0">
                        <a:latin typeface="Cambria Math" panose="02040503050406030204" pitchFamily="18" charset="0"/>
                      </a:rPr>
                      <m:t>𝐸</m:t>
                    </m:r>
                    <m:r>
                      <a:rPr lang="en-GB" sz="1800" b="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𝕐</m:t>
                    </m:r>
                  </m:oMath>
                </a14:m>
                <a:r>
                  <a:rPr lang="en-US" sz="1800" dirty="0"/>
                  <a:t>,</a:t>
                </a:r>
              </a:p>
              <a:p>
                <a:pPr marL="0" indent="0" algn="ctr">
                  <a:buClr>
                    <a:srgbClr val="F47920"/>
                  </a:buClr>
                  <a:buNone/>
                </a:pPr>
                <a14:m>
                  <m:oMath xmlns:m="http://schemas.openxmlformats.org/officeDocument/2006/math">
                    <m:r>
                      <a:rPr lang="en-GB" sz="2000" b="1" i="1" smtClean="0">
                        <a:latin typeface="Cambria Math" panose="02040503050406030204" pitchFamily="18" charset="0"/>
                      </a:rPr>
                      <m:t>𝑷𝒓</m:t>
                    </m:r>
                    <m:d>
                      <m:dPr>
                        <m:ctrlPr>
                          <a:rPr lang="en-GB" sz="2000" b="1" i="1" smtClean="0">
                            <a:latin typeface="Cambria Math" panose="02040503050406030204" pitchFamily="18" charset="0"/>
                          </a:rPr>
                        </m:ctrlPr>
                      </m:dPr>
                      <m:e>
                        <m:d>
                          <m:dPr>
                            <m:begChr m:val="["/>
                            <m:endChr m:val="]"/>
                            <m:ctrlPr>
                              <a:rPr lang="en-GB" sz="2000" b="1" i="1" smtClean="0">
                                <a:latin typeface="Cambria Math" panose="02040503050406030204" pitchFamily="18" charset="0"/>
                              </a:rPr>
                            </m:ctrlPr>
                          </m:dPr>
                          <m:e>
                            <m:r>
                              <a:rPr lang="en-GB" sz="2000" b="1" i="1" smtClean="0">
                                <a:latin typeface="Cambria Math" panose="02040503050406030204" pitchFamily="18" charset="0"/>
                                <a:ea typeface="Cambria Math" panose="02040503050406030204" pitchFamily="18" charset="0"/>
                              </a:rPr>
                              <m:t>𝓜</m:t>
                            </m:r>
                            <m:d>
                              <m:dPr>
                                <m:ctrlPr>
                                  <a:rPr lang="en-GB" sz="2000" b="1" i="1" smtClean="0">
                                    <a:latin typeface="Cambria Math" panose="02040503050406030204" pitchFamily="18" charset="0"/>
                                    <a:ea typeface="Cambria Math" panose="02040503050406030204" pitchFamily="18" charset="0"/>
                                  </a:rPr>
                                </m:ctrlPr>
                              </m:dPr>
                              <m:e>
                                <m:acc>
                                  <m:accPr>
                                    <m:chr m:val="⃗"/>
                                    <m:ctrlPr>
                                      <a:rPr lang="en-US" sz="2000" i="1">
                                        <a:latin typeface="Cambria Math" panose="02040503050406030204" pitchFamily="18" charset="0"/>
                                      </a:rPr>
                                    </m:ctrlPr>
                                  </m:accPr>
                                  <m:e>
                                    <m:r>
                                      <a:rPr lang="en-GB" sz="2000" b="0" i="1">
                                        <a:latin typeface="Cambria Math" panose="02040503050406030204" pitchFamily="18" charset="0"/>
                                      </a:rPr>
                                      <m:t>𝐷</m:t>
                                    </m:r>
                                  </m:e>
                                </m:acc>
                              </m:e>
                            </m:d>
                            <m:r>
                              <a:rPr lang="en-GB" sz="2000" b="1" i="1">
                                <a:latin typeface="Cambria Math" panose="02040503050406030204" pitchFamily="18" charset="0"/>
                                <a:ea typeface="Cambria Math" panose="02040503050406030204" pitchFamily="18" charset="0"/>
                              </a:rPr>
                              <m:t>∈</m:t>
                            </m:r>
                            <m:r>
                              <a:rPr lang="en-GB" sz="2000" b="1" i="1" smtClean="0">
                                <a:latin typeface="Cambria Math" panose="02040503050406030204" pitchFamily="18" charset="0"/>
                                <a:ea typeface="Cambria Math" panose="02040503050406030204" pitchFamily="18" charset="0"/>
                              </a:rPr>
                              <m:t>𝑬</m:t>
                            </m:r>
                          </m:e>
                        </m:d>
                      </m:e>
                    </m:d>
                    <m:r>
                      <a:rPr lang="en-GB" sz="2000" b="1" i="1" smtClean="0">
                        <a:latin typeface="Cambria Math" panose="02040503050406030204" pitchFamily="18" charset="0"/>
                        <a:ea typeface="Cambria Math" panose="02040503050406030204" pitchFamily="18" charset="0"/>
                      </a:rPr>
                      <m:t>≤</m:t>
                    </m:r>
                    <m:sSup>
                      <m:sSupPr>
                        <m:ctrlPr>
                          <a:rPr lang="en-GB" sz="2000" b="1" i="1" smtClean="0">
                            <a:solidFill>
                              <a:srgbClr val="F47920"/>
                            </a:solidFill>
                            <a:latin typeface="Cambria Math" panose="02040503050406030204" pitchFamily="18" charset="0"/>
                            <a:ea typeface="Cambria Math" panose="02040503050406030204" pitchFamily="18" charset="0"/>
                          </a:rPr>
                        </m:ctrlPr>
                      </m:sSupPr>
                      <m:e>
                        <m:r>
                          <a:rPr lang="en-GB" sz="2000" b="1" i="1" smtClean="0">
                            <a:solidFill>
                              <a:srgbClr val="F47920"/>
                            </a:solidFill>
                            <a:latin typeface="Cambria Math" panose="02040503050406030204" pitchFamily="18" charset="0"/>
                            <a:ea typeface="Cambria Math" panose="02040503050406030204" pitchFamily="18" charset="0"/>
                          </a:rPr>
                          <m:t>𝒆</m:t>
                        </m:r>
                      </m:e>
                      <m:sup>
                        <m:r>
                          <a:rPr lang="en-GB" sz="2000" b="1" i="1" smtClean="0">
                            <a:solidFill>
                              <a:srgbClr val="F47920"/>
                            </a:solidFill>
                            <a:latin typeface="Cambria Math" panose="02040503050406030204" pitchFamily="18" charset="0"/>
                            <a:ea typeface="Cambria Math" panose="02040503050406030204" pitchFamily="18" charset="0"/>
                          </a:rPr>
                          <m:t>𝜺</m:t>
                        </m:r>
                      </m:sup>
                    </m:sSup>
                    <m:r>
                      <a:rPr lang="en-GB" sz="2000" b="1" i="1" smtClean="0">
                        <a:solidFill>
                          <a:srgbClr val="F47920"/>
                        </a:solidFill>
                        <a:latin typeface="Cambria Math" panose="02040503050406030204" pitchFamily="18" charset="0"/>
                        <a:ea typeface="Cambria Math" panose="02040503050406030204" pitchFamily="18" charset="0"/>
                      </a:rPr>
                      <m:t>∙</m:t>
                    </m:r>
                  </m:oMath>
                </a14:m>
                <a:r>
                  <a:rPr lang="en-GB" sz="2000" b="1" dirty="0">
                    <a:solidFill>
                      <a:srgbClr val="F47920"/>
                    </a:solidFill>
                  </a:rPr>
                  <a:t> </a:t>
                </a:r>
                <a14:m>
                  <m:oMath xmlns:m="http://schemas.openxmlformats.org/officeDocument/2006/math">
                    <m:r>
                      <a:rPr lang="en-GB" sz="2000" b="1" i="1">
                        <a:latin typeface="Cambria Math" panose="02040503050406030204" pitchFamily="18" charset="0"/>
                      </a:rPr>
                      <m:t>𝑷𝒓</m:t>
                    </m:r>
                    <m:d>
                      <m:dPr>
                        <m:ctrlPr>
                          <a:rPr lang="en-GB" sz="2000" b="1" i="1">
                            <a:latin typeface="Cambria Math" panose="02040503050406030204" pitchFamily="18" charset="0"/>
                          </a:rPr>
                        </m:ctrlPr>
                      </m:dPr>
                      <m:e>
                        <m:d>
                          <m:dPr>
                            <m:begChr m:val="["/>
                            <m:endChr m:val="]"/>
                            <m:ctrlPr>
                              <a:rPr lang="en-GB" sz="2000" b="1" i="1">
                                <a:latin typeface="Cambria Math" panose="02040503050406030204" pitchFamily="18" charset="0"/>
                              </a:rPr>
                            </m:ctrlPr>
                          </m:dPr>
                          <m:e>
                            <m:r>
                              <a:rPr lang="en-GB" sz="2000" b="1" i="1">
                                <a:latin typeface="Cambria Math" panose="02040503050406030204" pitchFamily="18" charset="0"/>
                                <a:ea typeface="Cambria Math" panose="02040503050406030204" pitchFamily="18" charset="0"/>
                              </a:rPr>
                              <m:t>𝓜</m:t>
                            </m:r>
                            <m:d>
                              <m:dPr>
                                <m:ctrlPr>
                                  <a:rPr lang="en-GB" sz="2000" b="1" i="1">
                                    <a:latin typeface="Cambria Math" panose="02040503050406030204" pitchFamily="18" charset="0"/>
                                    <a:ea typeface="Cambria Math" panose="02040503050406030204" pitchFamily="18" charset="0"/>
                                  </a:rPr>
                                </m:ctrlPr>
                              </m:dPr>
                              <m:e>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GB" sz="2000" b="0" i="1">
                                            <a:latin typeface="Cambria Math" panose="02040503050406030204" pitchFamily="18" charset="0"/>
                                          </a:rPr>
                                          <m:t>𝐷</m:t>
                                        </m:r>
                                      </m:e>
                                    </m:acc>
                                  </m:e>
                                  <m:sup>
                                    <m:r>
                                      <a:rPr lang="en-GB" sz="2000" b="0" i="1">
                                        <a:latin typeface="Cambria Math" panose="02040503050406030204" pitchFamily="18" charset="0"/>
                                      </a:rPr>
                                      <m:t>′</m:t>
                                    </m:r>
                                  </m:sup>
                                </m:sSup>
                              </m:e>
                            </m:d>
                            <m:r>
                              <a:rPr lang="en-GB" sz="2000" b="1" i="1">
                                <a:latin typeface="Cambria Math" panose="02040503050406030204" pitchFamily="18" charset="0"/>
                                <a:ea typeface="Cambria Math" panose="02040503050406030204" pitchFamily="18" charset="0"/>
                              </a:rPr>
                              <m:t>∈</m:t>
                            </m:r>
                            <m:r>
                              <a:rPr lang="en-GB" sz="2000" b="1" i="1">
                                <a:latin typeface="Cambria Math" panose="02040503050406030204" pitchFamily="18" charset="0"/>
                                <a:ea typeface="Cambria Math" panose="02040503050406030204" pitchFamily="18" charset="0"/>
                              </a:rPr>
                              <m:t>𝑬</m:t>
                            </m:r>
                          </m:e>
                        </m:d>
                      </m:e>
                    </m:d>
                    <m:r>
                      <a:rPr lang="en-GB" sz="2000" b="1" i="1" smtClean="0">
                        <a:solidFill>
                          <a:srgbClr val="F47920"/>
                        </a:solidFill>
                        <a:latin typeface="Cambria Math" panose="02040503050406030204" pitchFamily="18" charset="0"/>
                        <a:ea typeface="Cambria Math" panose="02040503050406030204" pitchFamily="18" charset="0"/>
                      </a:rPr>
                      <m:t>+</m:t>
                    </m:r>
                    <m:r>
                      <a:rPr lang="en-GB" sz="2000" b="1" i="1" smtClean="0">
                        <a:solidFill>
                          <a:srgbClr val="F47920"/>
                        </a:solidFill>
                        <a:latin typeface="Cambria Math" panose="02040503050406030204" pitchFamily="18" charset="0"/>
                        <a:ea typeface="Cambria Math" panose="02040503050406030204" pitchFamily="18" charset="0"/>
                      </a:rPr>
                      <m:t>𝜹</m:t>
                    </m:r>
                  </m:oMath>
                </a14:m>
                <a:r>
                  <a:rPr lang="en-US" sz="2000" b="1" dirty="0"/>
                  <a:t>.</a:t>
                </a:r>
              </a:p>
              <a:p>
                <a:pPr>
                  <a:buClr>
                    <a:srgbClr val="F47920"/>
                  </a:buClr>
                </a:pPr>
                <a:r>
                  <a:rPr lang="en-US" sz="1800" dirty="0"/>
                  <a:t>To achieve guarantee, </a:t>
                </a:r>
                <a:r>
                  <a:rPr lang="en-US" sz="1800" dirty="0">
                    <a:solidFill>
                      <a:srgbClr val="F47920"/>
                    </a:solidFill>
                  </a:rPr>
                  <a:t>introduce uncertainty (noise)</a:t>
                </a:r>
                <a:r>
                  <a:rPr lang="en-US" sz="1800" dirty="0"/>
                  <a:t> to input of everyone.</a:t>
                </a:r>
              </a:p>
              <a:p>
                <a:pPr lvl="1">
                  <a:buClr>
                    <a:srgbClr val="F47920"/>
                  </a:buClr>
                </a:pPr>
                <a:r>
                  <a:rPr lang="en-US" dirty="0"/>
                  <a:t>Get </a:t>
                </a:r>
                <a:r>
                  <a:rPr lang="en-US" dirty="0">
                    <a:solidFill>
                      <a:srgbClr val="F47920"/>
                    </a:solidFill>
                  </a:rPr>
                  <a:t>true answer plus noise from distribution</a:t>
                </a:r>
                <a:r>
                  <a:rPr lang="en-US" dirty="0"/>
                  <a:t>, e.g., Geometric, Laplace.</a:t>
                </a:r>
              </a:p>
              <a:p>
                <a:pPr>
                  <a:buClr>
                    <a:srgbClr val="00B2DD"/>
                  </a:buClr>
                </a:pPr>
                <a:endParaRPr lang="en-US" sz="1800" dirty="0"/>
              </a:p>
              <a:p>
                <a:pPr>
                  <a:buClr>
                    <a:srgbClr val="00B2DD"/>
                  </a:buClr>
                </a:pPr>
                <a:endParaRPr lang="en-US" sz="1800" dirty="0"/>
              </a:p>
            </p:txBody>
          </p:sp>
        </mc:Choice>
        <mc:Fallback xmlns="">
          <p:sp>
            <p:nvSpPr>
              <p:cNvPr id="6" name="Text Placeholder 3"/>
              <p:cNvSpPr>
                <a:spLocks noGrp="1" noRot="1" noChangeAspect="1" noMove="1" noResize="1" noEditPoints="1" noAdjustHandles="1" noChangeArrowheads="1" noChangeShapeType="1" noTextEdit="1"/>
              </p:cNvSpPr>
              <p:nvPr>
                <p:ph type="body" sz="quarter" idx="4294967295"/>
              </p:nvPr>
            </p:nvSpPr>
            <p:spPr>
              <a:xfrm>
                <a:off x="884241" y="1763577"/>
                <a:ext cx="6110339" cy="2749156"/>
              </a:xfrm>
              <a:prstGeom prst="rect">
                <a:avLst/>
              </a:prstGeom>
              <a:blipFill>
                <a:blip r:embed="rId3"/>
                <a:stretch>
                  <a:fillRect l="-599" t="-1996" r="-399"/>
                </a:stretch>
              </a:blipFill>
            </p:spPr>
            <p:txBody>
              <a:bodyPr/>
              <a:lstStyle/>
              <a:p>
                <a:r>
                  <a:rPr lang="en-GB">
                    <a:noFill/>
                  </a:rPr>
                  <a:t> </a:t>
                </a:r>
              </a:p>
            </p:txBody>
          </p:sp>
        </mc:Fallback>
      </mc:AlternateContent>
      <p:sp>
        <p:nvSpPr>
          <p:cNvPr id="7" name="Text Placeholder 4"/>
          <p:cNvSpPr>
            <a:spLocks noGrp="1"/>
          </p:cNvSpPr>
          <p:nvPr>
            <p:ph type="body" sz="quarter" idx="4294967295"/>
          </p:nvPr>
        </p:nvSpPr>
        <p:spPr>
          <a:xfrm>
            <a:off x="884242" y="1215700"/>
            <a:ext cx="5373684" cy="380867"/>
          </a:xfrm>
          <a:prstGeom prst="rect">
            <a:avLst/>
          </a:prstGeom>
        </p:spPr>
        <p:txBody>
          <a:bodyPr>
            <a:noAutofit/>
          </a:bodyPr>
          <a:lstStyle/>
          <a:p>
            <a:pPr marL="0" indent="0">
              <a:buNone/>
            </a:pPr>
            <a:r>
              <a:rPr lang="en-US" sz="2400" b="1" dirty="0">
                <a:solidFill>
                  <a:srgbClr val="F47920"/>
                </a:solidFill>
                <a:latin typeface="+mn-lt"/>
              </a:rPr>
              <a:t>Research Motivation</a:t>
            </a:r>
          </a:p>
          <a:p>
            <a:endParaRPr lang="en-US" dirty="0">
              <a:solidFill>
                <a:srgbClr val="00B2DD"/>
              </a:solidFill>
              <a:latin typeface="+mn-lt"/>
            </a:endParaRPr>
          </a:p>
        </p:txBody>
      </p:sp>
    </p:spTree>
    <p:extLst>
      <p:ext uri="{BB962C8B-B14F-4D97-AF65-F5344CB8AC3E}">
        <p14:creationId xmlns:p14="http://schemas.microsoft.com/office/powerpoint/2010/main" val="81776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hart, histogram&#10;&#10;Description automatically generated">
            <a:extLst>
              <a:ext uri="{FF2B5EF4-FFF2-40B4-BE49-F238E27FC236}">
                <a16:creationId xmlns:a16="http://schemas.microsoft.com/office/drawing/2014/main" id="{A414435A-2846-40A0-9DEA-4BA77A2CF7B0}"/>
              </a:ext>
            </a:extLst>
          </p:cNvPr>
          <p:cNvPicPr>
            <a:picLocks noChangeAspect="1"/>
          </p:cNvPicPr>
          <p:nvPr/>
        </p:nvPicPr>
        <p:blipFill>
          <a:blip r:embed="rId3"/>
          <a:stretch>
            <a:fillRect/>
          </a:stretch>
        </p:blipFill>
        <p:spPr>
          <a:xfrm>
            <a:off x="2040938" y="421787"/>
            <a:ext cx="4512000" cy="33840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CF1E687-B605-4460-81F3-15DC17A355E3}"/>
                  </a:ext>
                </a:extLst>
              </p:cNvPr>
              <p:cNvSpPr txBox="1"/>
              <p:nvPr/>
            </p:nvSpPr>
            <p:spPr>
              <a:xfrm>
                <a:off x="4363844" y="1240730"/>
                <a:ext cx="1590907" cy="746679"/>
              </a:xfrm>
              <a:prstGeom prst="rect">
                <a:avLst/>
              </a:prstGeom>
              <a:noFill/>
            </p:spPr>
            <p:txBody>
              <a:bodyPr wrap="square" rtlCol="0">
                <a:spAutoFit/>
              </a:bodyPr>
              <a:lstStyle/>
              <a:p>
                <a:r>
                  <a:rPr lang="en-GB" sz="1400" b="1" dirty="0">
                    <a:solidFill>
                      <a:srgbClr val="F47920"/>
                    </a:solidFill>
                  </a:rPr>
                  <a:t>Fits closely to </a:t>
                </a:r>
                <a14:m>
                  <m:oMath xmlns:m="http://schemas.openxmlformats.org/officeDocument/2006/math">
                    <m:sSup>
                      <m:sSupPr>
                        <m:ctrlPr>
                          <a:rPr lang="en-GB" sz="1400" b="1" i="1" smtClean="0">
                            <a:solidFill>
                              <a:srgbClr val="F47920"/>
                            </a:solidFill>
                            <a:latin typeface="Cambria Math" panose="02040503050406030204" pitchFamily="18" charset="0"/>
                          </a:rPr>
                        </m:ctrlPr>
                      </m:sSupPr>
                      <m:e>
                        <m:r>
                          <a:rPr lang="en-GB" sz="1400" b="1" i="1" smtClean="0">
                            <a:solidFill>
                              <a:srgbClr val="F47920"/>
                            </a:solidFill>
                            <a:latin typeface="Cambria Math" panose="02040503050406030204" pitchFamily="18" charset="0"/>
                          </a:rPr>
                          <m:t>𝒏</m:t>
                        </m:r>
                      </m:e>
                      <m:sup>
                        <m:r>
                          <a:rPr lang="en-GB" sz="1400" b="1" i="1" smtClean="0">
                            <a:solidFill>
                              <a:srgbClr val="F47920"/>
                            </a:solidFill>
                            <a:latin typeface="Cambria Math" panose="02040503050406030204" pitchFamily="18" charset="0"/>
                          </a:rPr>
                          <m:t>−</m:t>
                        </m:r>
                        <m:r>
                          <a:rPr lang="en-GB" sz="1400" b="1" i="1" smtClean="0">
                            <a:solidFill>
                              <a:srgbClr val="F47920"/>
                            </a:solidFill>
                            <a:latin typeface="Cambria Math" panose="02040503050406030204" pitchFamily="18" charset="0"/>
                          </a:rPr>
                          <m:t>𝟓</m:t>
                        </m:r>
                        <m:r>
                          <a:rPr lang="en-GB" sz="1400" b="1" i="1">
                            <a:solidFill>
                              <a:srgbClr val="F47920"/>
                            </a:solidFill>
                            <a:latin typeface="Cambria Math" panose="02040503050406030204" pitchFamily="18" charset="0"/>
                          </a:rPr>
                          <m:t>/</m:t>
                        </m:r>
                        <m:r>
                          <a:rPr lang="en-GB" sz="1400" b="1" i="1">
                            <a:solidFill>
                              <a:srgbClr val="F47920"/>
                            </a:solidFill>
                            <a:latin typeface="Cambria Math" panose="02040503050406030204" pitchFamily="18" charset="0"/>
                          </a:rPr>
                          <m:t>𝟑</m:t>
                        </m:r>
                      </m:sup>
                    </m:sSup>
                  </m:oMath>
                </a14:m>
                <a:r>
                  <a:rPr lang="en-GB" sz="1400" b="1" dirty="0">
                    <a:solidFill>
                      <a:srgbClr val="F47920"/>
                    </a:solidFill>
                  </a:rPr>
                  <a:t> dependency from theory</a:t>
                </a:r>
              </a:p>
            </p:txBody>
          </p:sp>
        </mc:Choice>
        <mc:Fallback xmlns="">
          <p:sp>
            <p:nvSpPr>
              <p:cNvPr id="7" name="TextBox 6">
                <a:extLst>
                  <a:ext uri="{FF2B5EF4-FFF2-40B4-BE49-F238E27FC236}">
                    <a16:creationId xmlns:a16="http://schemas.microsoft.com/office/drawing/2014/main" id="{DCF1E687-B605-4460-81F3-15DC17A355E3}"/>
                  </a:ext>
                </a:extLst>
              </p:cNvPr>
              <p:cNvSpPr txBox="1">
                <a:spLocks noRot="1" noChangeAspect="1" noMove="1" noResize="1" noEditPoints="1" noAdjustHandles="1" noChangeArrowheads="1" noChangeShapeType="1" noTextEdit="1"/>
              </p:cNvSpPr>
              <p:nvPr/>
            </p:nvSpPr>
            <p:spPr>
              <a:xfrm>
                <a:off x="4363844" y="1240730"/>
                <a:ext cx="1590907" cy="746679"/>
              </a:xfrm>
              <a:prstGeom prst="rect">
                <a:avLst/>
              </a:prstGeom>
              <a:blipFill>
                <a:blip r:embed="rId4"/>
                <a:stretch>
                  <a:fillRect l="-1149" t="-1639" r="-1533" b="-8197"/>
                </a:stretch>
              </a:blipFill>
            </p:spPr>
            <p:txBody>
              <a:bodyPr/>
              <a:lstStyle/>
              <a:p>
                <a:r>
                  <a:rPr lang="en-GB">
                    <a:noFill/>
                  </a:rPr>
                  <a:t> </a:t>
                </a:r>
              </a:p>
            </p:txBody>
          </p:sp>
        </mc:Fallback>
      </mc:AlternateContent>
    </p:spTree>
    <p:extLst>
      <p:ext uri="{BB962C8B-B14F-4D97-AF65-F5344CB8AC3E}">
        <p14:creationId xmlns:p14="http://schemas.microsoft.com/office/powerpoint/2010/main" val="162976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 Placeholder 3"/>
              <p:cNvSpPr>
                <a:spLocks noGrp="1"/>
              </p:cNvSpPr>
              <p:nvPr>
                <p:ph type="body" sz="quarter" idx="4294967295"/>
              </p:nvPr>
            </p:nvSpPr>
            <p:spPr>
              <a:xfrm>
                <a:off x="884241" y="1763577"/>
                <a:ext cx="4237886" cy="2749156"/>
              </a:xfrm>
              <a:prstGeom prst="rect">
                <a:avLst/>
              </a:prstGeom>
            </p:spPr>
            <p:txBody>
              <a:bodyPr/>
              <a:lstStyle/>
              <a:p>
                <a:pPr>
                  <a:buClr>
                    <a:srgbClr val="F47920"/>
                  </a:buClr>
                </a:pPr>
                <a:r>
                  <a:rPr lang="en-GB" sz="1800" dirty="0"/>
                  <a:t>Confirm that </a:t>
                </a:r>
                <a:r>
                  <a:rPr lang="en-GB" sz="1800" dirty="0">
                    <a:solidFill>
                      <a:srgbClr val="F47920"/>
                    </a:solidFill>
                  </a:rPr>
                  <a:t>choices </a:t>
                </a:r>
                <a14:m>
                  <m:oMath xmlns:m="http://schemas.openxmlformats.org/officeDocument/2006/math">
                    <m:r>
                      <a:rPr lang="en-GB" sz="1800" b="0" i="1" smtClean="0">
                        <a:solidFill>
                          <a:srgbClr val="F47920"/>
                        </a:solidFill>
                        <a:latin typeface="Cambria Math" panose="02040503050406030204" pitchFamily="18" charset="0"/>
                      </a:rPr>
                      <m:t>𝑡</m:t>
                    </m:r>
                    <m:r>
                      <a:rPr lang="en-GB" sz="1800" b="0" i="1" smtClean="0">
                        <a:solidFill>
                          <a:srgbClr val="F47920"/>
                        </a:solidFill>
                        <a:latin typeface="Cambria Math" panose="02040503050406030204" pitchFamily="18" charset="0"/>
                      </a:rPr>
                      <m:t>=1</m:t>
                    </m:r>
                  </m:oMath>
                </a14:m>
                <a:r>
                  <a:rPr lang="en-GB" sz="1800" dirty="0">
                    <a:solidFill>
                      <a:srgbClr val="F47920"/>
                    </a:solidFill>
                  </a:rPr>
                  <a:t> and </a:t>
                </a:r>
                <a14:m>
                  <m:oMath xmlns:m="http://schemas.openxmlformats.org/officeDocument/2006/math">
                    <m:r>
                      <a:rPr lang="en-GB" sz="1800" b="0" i="1" smtClean="0">
                        <a:solidFill>
                          <a:srgbClr val="F47920"/>
                        </a:solidFill>
                        <a:latin typeface="Cambria Math" panose="02040503050406030204" pitchFamily="18" charset="0"/>
                      </a:rPr>
                      <m:t>𝑘</m:t>
                    </m:r>
                    <m:r>
                      <a:rPr lang="en-GB" sz="1800" b="0" i="1" smtClean="0">
                        <a:solidFill>
                          <a:srgbClr val="F47920"/>
                        </a:solidFill>
                        <a:latin typeface="Cambria Math" panose="02040503050406030204" pitchFamily="18" charset="0"/>
                      </a:rPr>
                      <m:t>=3</m:t>
                    </m:r>
                  </m:oMath>
                </a14:m>
                <a:r>
                  <a:rPr lang="en-GB" sz="1800" dirty="0">
                    <a:solidFill>
                      <a:srgbClr val="F47920"/>
                    </a:solidFill>
                  </a:rPr>
                  <a:t> are optimal</a:t>
                </a:r>
                <a:r>
                  <a:rPr lang="en-GB" sz="1800" dirty="0"/>
                  <a:t>.</a:t>
                </a:r>
              </a:p>
              <a:p>
                <a:pPr lvl="1">
                  <a:buClr>
                    <a:srgbClr val="F47920"/>
                  </a:buClr>
                </a:pPr>
                <a:r>
                  <a:rPr lang="en-GB" dirty="0"/>
                  <a:t>Lines of best fit confirm dependencies on other parameters (</a:t>
                </a:r>
                <a14:m>
                  <m:oMath xmlns:m="http://schemas.openxmlformats.org/officeDocument/2006/math">
                    <m:r>
                      <a:rPr lang="en-GB" b="0" i="1" smtClean="0">
                        <a:latin typeface="Cambria Math" panose="02040503050406030204" pitchFamily="18" charset="0"/>
                      </a:rPr>
                      <m:t>𝑑</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𝜀</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m:t>
                    </m:r>
                  </m:oMath>
                </a14:m>
                <a:r>
                  <a:rPr lang="en-GB" dirty="0"/>
                  <a:t>).</a:t>
                </a:r>
              </a:p>
              <a:p>
                <a:pPr lvl="1">
                  <a:buClr>
                    <a:srgbClr val="F47920"/>
                  </a:buClr>
                </a:pPr>
                <a:endParaRPr lang="en-GB" dirty="0"/>
              </a:p>
              <a:p>
                <a:pPr>
                  <a:buClr>
                    <a:srgbClr val="F47920"/>
                  </a:buClr>
                </a:pPr>
                <a:r>
                  <a:rPr lang="en-GB" sz="1800" dirty="0"/>
                  <a:t>Extension (in </a:t>
                </a:r>
                <a:r>
                  <a:rPr lang="en-GB" sz="1800" dirty="0">
                    <a:solidFill>
                      <a:srgbClr val="F47920"/>
                    </a:solidFill>
                  </a:rPr>
                  <a:t>Scott et al., TIFS</a:t>
                </a:r>
                <a:r>
                  <a:rPr lang="en-GB" sz="1800" dirty="0"/>
                  <a:t>): simultaneously explore </a:t>
                </a:r>
                <a:r>
                  <a:rPr lang="en-GB" sz="1800" dirty="0">
                    <a:solidFill>
                      <a:srgbClr val="F47920"/>
                    </a:solidFill>
                  </a:rPr>
                  <a:t>range of Fourier coefficients </a:t>
                </a:r>
                <a14:m>
                  <m:oMath xmlns:m="http://schemas.openxmlformats.org/officeDocument/2006/math">
                    <m:r>
                      <a:rPr lang="en-GB" sz="1800" b="0" i="1" smtClean="0">
                        <a:solidFill>
                          <a:srgbClr val="F47920"/>
                        </a:solidFill>
                        <a:latin typeface="Cambria Math" panose="02040503050406030204" pitchFamily="18" charset="0"/>
                      </a:rPr>
                      <m:t>𝑚</m:t>
                    </m:r>
                  </m:oMath>
                </a14:m>
                <a:r>
                  <a:rPr lang="en-GB" sz="1800" dirty="0"/>
                  <a:t> from 5 to 95 in graphs dependent on </a:t>
                </a:r>
                <a14:m>
                  <m:oMath xmlns:m="http://schemas.openxmlformats.org/officeDocument/2006/math">
                    <m:r>
                      <a:rPr lang="en-GB" sz="1800" i="1" smtClean="0">
                        <a:latin typeface="Cambria Math" panose="02040503050406030204" pitchFamily="18" charset="0"/>
                        <a:ea typeface="Cambria Math" panose="02040503050406030204" pitchFamily="18" charset="0"/>
                      </a:rPr>
                      <m:t>𝜀</m:t>
                    </m:r>
                  </m:oMath>
                </a14:m>
                <a:r>
                  <a:rPr lang="en-GB" sz="1800" dirty="0"/>
                  <a:t> and </a:t>
                </a:r>
                <a14:m>
                  <m:oMath xmlns:m="http://schemas.openxmlformats.org/officeDocument/2006/math">
                    <m:r>
                      <a:rPr lang="en-GB" sz="1800" b="0" i="1" smtClean="0">
                        <a:latin typeface="Cambria Math" panose="02040503050406030204" pitchFamily="18" charset="0"/>
                      </a:rPr>
                      <m:t>𝑛</m:t>
                    </m:r>
                  </m:oMath>
                </a14:m>
                <a:r>
                  <a:rPr lang="en-GB" sz="1800" dirty="0"/>
                  <a:t>.</a:t>
                </a:r>
              </a:p>
            </p:txBody>
          </p:sp>
        </mc:Choice>
        <mc:Fallback xmlns="">
          <p:sp>
            <p:nvSpPr>
              <p:cNvPr id="6" name="Text Placeholder 3"/>
              <p:cNvSpPr>
                <a:spLocks noGrp="1" noRot="1" noChangeAspect="1" noMove="1" noResize="1" noEditPoints="1" noAdjustHandles="1" noChangeArrowheads="1" noChangeShapeType="1" noTextEdit="1"/>
              </p:cNvSpPr>
              <p:nvPr>
                <p:ph type="body" sz="quarter" idx="4294967295"/>
              </p:nvPr>
            </p:nvSpPr>
            <p:spPr>
              <a:xfrm>
                <a:off x="884241" y="1763577"/>
                <a:ext cx="4237886" cy="2749156"/>
              </a:xfrm>
              <a:prstGeom prst="rect">
                <a:avLst/>
              </a:prstGeom>
              <a:blipFill>
                <a:blip r:embed="rId3"/>
                <a:stretch>
                  <a:fillRect l="-863" t="-1996" r="-2014"/>
                </a:stretch>
              </a:blipFill>
            </p:spPr>
            <p:txBody>
              <a:bodyPr/>
              <a:lstStyle/>
              <a:p>
                <a:r>
                  <a:rPr lang="en-GB">
                    <a:noFill/>
                  </a:rPr>
                  <a:t> </a:t>
                </a:r>
              </a:p>
            </p:txBody>
          </p:sp>
        </mc:Fallback>
      </mc:AlternateContent>
      <p:sp>
        <p:nvSpPr>
          <p:cNvPr id="7" name="Text Placeholder 4"/>
          <p:cNvSpPr>
            <a:spLocks noGrp="1"/>
          </p:cNvSpPr>
          <p:nvPr>
            <p:ph type="body" sz="quarter" idx="4294967295"/>
          </p:nvPr>
        </p:nvSpPr>
        <p:spPr>
          <a:xfrm>
            <a:off x="884242" y="1215700"/>
            <a:ext cx="6029514" cy="380867"/>
          </a:xfrm>
          <a:prstGeom prst="rect">
            <a:avLst/>
          </a:prstGeom>
        </p:spPr>
        <p:txBody>
          <a:bodyPr>
            <a:noAutofit/>
          </a:bodyPr>
          <a:lstStyle/>
          <a:p>
            <a:pPr marL="0" indent="0">
              <a:buNone/>
            </a:pPr>
            <a:r>
              <a:rPr lang="en-GB" sz="2400" b="1" dirty="0">
                <a:solidFill>
                  <a:srgbClr val="F47920"/>
                </a:solidFill>
                <a:latin typeface="+mn-lt"/>
              </a:rPr>
              <a:t>Experimental Evaluation</a:t>
            </a:r>
            <a:endParaRPr lang="en-US" dirty="0">
              <a:solidFill>
                <a:srgbClr val="00B2DD"/>
              </a:solidFill>
              <a:latin typeface="+mn-lt"/>
            </a:endParaRPr>
          </a:p>
        </p:txBody>
      </p:sp>
      <p:pic>
        <p:nvPicPr>
          <p:cNvPr id="4" name="Picture 3" descr="The ultimate guide to writing better Python code | by Rhea Moutafis | Jul,  2020 | Towards Data Science">
            <a:extLst>
              <a:ext uri="{FF2B5EF4-FFF2-40B4-BE49-F238E27FC236}">
                <a16:creationId xmlns:a16="http://schemas.microsoft.com/office/drawing/2014/main" id="{9293AA18-94A9-45DA-909B-C513F587F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0277" y="2266617"/>
            <a:ext cx="257175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62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 Placeholder 3"/>
              <p:cNvSpPr>
                <a:spLocks noGrp="1"/>
              </p:cNvSpPr>
              <p:nvPr>
                <p:ph type="body" sz="quarter" idx="4294967295"/>
              </p:nvPr>
            </p:nvSpPr>
            <p:spPr>
              <a:xfrm>
                <a:off x="884241" y="1763577"/>
                <a:ext cx="6110339" cy="2749156"/>
              </a:xfrm>
              <a:prstGeom prst="rect">
                <a:avLst/>
              </a:prstGeom>
            </p:spPr>
            <p:txBody>
              <a:bodyPr/>
              <a:lstStyle/>
              <a:p>
                <a:pPr>
                  <a:buClr>
                    <a:srgbClr val="F47920"/>
                  </a:buClr>
                </a:pPr>
                <a:r>
                  <a:rPr lang="en-GB" sz="1700" dirty="0">
                    <a:solidFill>
                      <a:srgbClr val="F47920"/>
                    </a:solidFill>
                  </a:rPr>
                  <a:t>Improve bound</a:t>
                </a:r>
                <a:r>
                  <a:rPr lang="en-GB" sz="1700" dirty="0"/>
                  <a:t> through implementation of </a:t>
                </a:r>
                <a:r>
                  <a:rPr lang="en-GB" sz="1700" dirty="0">
                    <a:solidFill>
                      <a:srgbClr val="F47920"/>
                    </a:solidFill>
                  </a:rPr>
                  <a:t>Discrete Fourier Transform (DFT)</a:t>
                </a:r>
                <a:r>
                  <a:rPr lang="en-GB" sz="1700" dirty="0"/>
                  <a:t>, minimizing initial error at expense of loss in accuracy.</a:t>
                </a:r>
              </a:p>
              <a:p>
                <a:pPr lvl="1">
                  <a:buClr>
                    <a:srgbClr val="F47920"/>
                  </a:buClr>
                </a:pPr>
                <a:r>
                  <a:rPr lang="en-GB" sz="1700" dirty="0"/>
                  <a:t>Resulting estimator has normalized standard deviation </a:t>
                </a:r>
                <a14:m>
                  <m:oMath xmlns:m="http://schemas.openxmlformats.org/officeDocument/2006/math">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𝑂</m:t>
                        </m:r>
                      </m:e>
                      <m:sub>
                        <m:r>
                          <a:rPr lang="en-GB" sz="1700" i="1" smtClean="0">
                            <a:latin typeface="Cambria Math" panose="02040503050406030204" pitchFamily="18" charset="0"/>
                            <a:ea typeface="Cambria Math" panose="02040503050406030204" pitchFamily="18" charset="0"/>
                          </a:rPr>
                          <m:t>𝜀</m:t>
                        </m:r>
                        <m:r>
                          <a:rPr lang="en-GB" sz="1700" b="0" i="1" smtClean="0">
                            <a:latin typeface="Cambria Math" panose="02040503050406030204" pitchFamily="18" charset="0"/>
                            <a:ea typeface="Cambria Math" panose="02040503050406030204" pitchFamily="18" charset="0"/>
                          </a:rPr>
                          <m:t>,</m:t>
                        </m:r>
                        <m:r>
                          <a:rPr lang="en-GB" sz="1700" b="0" i="1" smtClean="0">
                            <a:latin typeface="Cambria Math" panose="02040503050406030204" pitchFamily="18" charset="0"/>
                            <a:ea typeface="Cambria Math" panose="02040503050406030204" pitchFamily="18" charset="0"/>
                          </a:rPr>
                          <m:t>𝛿</m:t>
                        </m:r>
                      </m:sub>
                    </m:sSub>
                    <m:d>
                      <m:dPr>
                        <m:ctrlPr>
                          <a:rPr lang="en-GB" sz="1700" i="1" smtClean="0">
                            <a:latin typeface="Cambria Math" panose="02040503050406030204" pitchFamily="18" charset="0"/>
                          </a:rPr>
                        </m:ctrlPr>
                      </m:dPr>
                      <m:e>
                        <m:sSup>
                          <m:sSupPr>
                            <m:ctrlPr>
                              <a:rPr lang="en-GB" sz="1700" i="1" smtClean="0">
                                <a:solidFill>
                                  <a:srgbClr val="F47920"/>
                                </a:solidFill>
                                <a:latin typeface="Cambria Math" panose="02040503050406030204" pitchFamily="18" charset="0"/>
                              </a:rPr>
                            </m:ctrlPr>
                          </m:sSupPr>
                          <m:e>
                            <m:r>
                              <a:rPr lang="en-GB" sz="1700" b="0" i="1" smtClean="0">
                                <a:solidFill>
                                  <a:srgbClr val="F47920"/>
                                </a:solidFill>
                                <a:latin typeface="Cambria Math" panose="02040503050406030204" pitchFamily="18" charset="0"/>
                              </a:rPr>
                              <m:t>𝑚</m:t>
                            </m:r>
                          </m:e>
                          <m:sup>
                            <m:r>
                              <a:rPr lang="en-GB" sz="1700" b="0" i="1" smtClean="0">
                                <a:solidFill>
                                  <a:srgbClr val="F47920"/>
                                </a:solidFill>
                                <a:latin typeface="Cambria Math" panose="02040503050406030204" pitchFamily="18" charset="0"/>
                              </a:rPr>
                              <m:t>1/3</m:t>
                            </m:r>
                          </m:sup>
                        </m:sSup>
                        <m:sSup>
                          <m:sSupPr>
                            <m:ctrlPr>
                              <a:rPr lang="en-GB" sz="1700" i="1" smtClean="0">
                                <a:latin typeface="Cambria Math" panose="02040503050406030204" pitchFamily="18" charset="0"/>
                              </a:rPr>
                            </m:ctrlPr>
                          </m:sSupPr>
                          <m:e>
                            <m:r>
                              <a:rPr lang="en-GB" sz="1700" b="0" i="1" smtClean="0">
                                <a:latin typeface="Cambria Math" panose="02040503050406030204" pitchFamily="18" charset="0"/>
                              </a:rPr>
                              <m:t>𝑛</m:t>
                            </m:r>
                          </m:e>
                          <m:sup>
                            <m:r>
                              <a:rPr lang="en-GB" sz="1700" b="0" i="1" smtClean="0">
                                <a:latin typeface="Cambria Math" panose="02040503050406030204" pitchFamily="18" charset="0"/>
                              </a:rPr>
                              <m:t>1/6</m:t>
                            </m:r>
                          </m:sup>
                        </m:sSup>
                      </m:e>
                    </m:d>
                    <m:r>
                      <a:rPr lang="en-GB" sz="1700" b="0" i="0" smtClean="0">
                        <a:latin typeface="Cambria Math" panose="02040503050406030204" pitchFamily="18" charset="0"/>
                      </a:rPr>
                      <m:t>.</m:t>
                    </m:r>
                  </m:oMath>
                </a14:m>
                <a:endParaRPr lang="en-GB" sz="1700" dirty="0"/>
              </a:p>
              <a:p>
                <a:pPr>
                  <a:buClr>
                    <a:srgbClr val="F47920"/>
                  </a:buClr>
                </a:pPr>
                <a:r>
                  <a:rPr lang="en-GB" sz="1700" dirty="0"/>
                  <a:t>Internship with Alan Turing Institute:</a:t>
                </a:r>
              </a:p>
              <a:p>
                <a:pPr lvl="1">
                  <a:buClr>
                    <a:srgbClr val="F47920"/>
                  </a:buClr>
                </a:pPr>
                <a:r>
                  <a:rPr lang="en-GB" sz="1700" dirty="0"/>
                  <a:t>provide key insights into </a:t>
                </a:r>
                <a:r>
                  <a:rPr lang="en-GB" sz="1700" dirty="0">
                    <a:solidFill>
                      <a:srgbClr val="F47920"/>
                    </a:solidFill>
                  </a:rPr>
                  <a:t>synthetic data generation</a:t>
                </a:r>
                <a:r>
                  <a:rPr lang="en-GB" sz="1700" dirty="0"/>
                  <a:t>, federated learning (FL) and privacy-efficacy trade-offs</a:t>
                </a:r>
              </a:p>
              <a:p>
                <a:pPr lvl="1">
                  <a:buClr>
                    <a:srgbClr val="F47920"/>
                  </a:buClr>
                </a:pPr>
                <a:r>
                  <a:rPr lang="en-GB" sz="1700" dirty="0"/>
                  <a:t>understand impact of </a:t>
                </a:r>
                <a:r>
                  <a:rPr lang="en-GB" sz="1700" dirty="0">
                    <a:solidFill>
                      <a:srgbClr val="F47920"/>
                    </a:solidFill>
                  </a:rPr>
                  <a:t>statistical heterogeneity</a:t>
                </a:r>
                <a:r>
                  <a:rPr lang="en-GB" sz="1700" dirty="0"/>
                  <a:t> in FL systems on efficacy and privacy</a:t>
                </a:r>
              </a:p>
              <a:p>
                <a:pPr>
                  <a:buClr>
                    <a:srgbClr val="F47920"/>
                  </a:buClr>
                </a:pPr>
                <a:endParaRPr lang="en-GB" sz="1700" dirty="0"/>
              </a:p>
            </p:txBody>
          </p:sp>
        </mc:Choice>
        <mc:Fallback xmlns="">
          <p:sp>
            <p:nvSpPr>
              <p:cNvPr id="6" name="Text Placeholder 3"/>
              <p:cNvSpPr>
                <a:spLocks noGrp="1" noRot="1" noChangeAspect="1" noMove="1" noResize="1" noEditPoints="1" noAdjustHandles="1" noChangeArrowheads="1" noChangeShapeType="1" noTextEdit="1"/>
              </p:cNvSpPr>
              <p:nvPr>
                <p:ph type="body" sz="quarter" idx="4294967295"/>
              </p:nvPr>
            </p:nvSpPr>
            <p:spPr>
              <a:xfrm>
                <a:off x="884241" y="1763577"/>
                <a:ext cx="6110339" cy="2749156"/>
              </a:xfrm>
              <a:prstGeom prst="rect">
                <a:avLst/>
              </a:prstGeom>
              <a:blipFill>
                <a:blip r:embed="rId3"/>
                <a:stretch>
                  <a:fillRect l="-499" t="-1552" b="-1552"/>
                </a:stretch>
              </a:blipFill>
            </p:spPr>
            <p:txBody>
              <a:bodyPr/>
              <a:lstStyle/>
              <a:p>
                <a:r>
                  <a:rPr lang="en-GB">
                    <a:noFill/>
                  </a:rPr>
                  <a:t> </a:t>
                </a:r>
              </a:p>
            </p:txBody>
          </p:sp>
        </mc:Fallback>
      </mc:AlternateContent>
      <p:sp>
        <p:nvSpPr>
          <p:cNvPr id="7" name="Text Placeholder 4"/>
          <p:cNvSpPr>
            <a:spLocks noGrp="1"/>
          </p:cNvSpPr>
          <p:nvPr>
            <p:ph type="body" sz="quarter" idx="4294967295"/>
          </p:nvPr>
        </p:nvSpPr>
        <p:spPr>
          <a:xfrm>
            <a:off x="884242" y="1215700"/>
            <a:ext cx="6029514" cy="380867"/>
          </a:xfrm>
          <a:prstGeom prst="rect">
            <a:avLst/>
          </a:prstGeom>
        </p:spPr>
        <p:txBody>
          <a:bodyPr>
            <a:noAutofit/>
          </a:bodyPr>
          <a:lstStyle/>
          <a:p>
            <a:pPr marL="0" indent="0">
              <a:buNone/>
            </a:pPr>
            <a:r>
              <a:rPr lang="en-US" sz="2400" b="1" dirty="0">
                <a:solidFill>
                  <a:srgbClr val="F47920"/>
                </a:solidFill>
                <a:latin typeface="+mn-lt"/>
              </a:rPr>
              <a:t>Scott et al., TIFS </a:t>
            </a:r>
            <a:r>
              <a:rPr lang="en-US" sz="2400" dirty="0">
                <a:latin typeface="+mn-lt"/>
              </a:rPr>
              <a:t>and Future Projects</a:t>
            </a:r>
          </a:p>
          <a:p>
            <a:endParaRPr lang="en-US" dirty="0">
              <a:solidFill>
                <a:srgbClr val="00B2DD"/>
              </a:solidFill>
              <a:latin typeface="+mn-lt"/>
            </a:endParaRPr>
          </a:p>
        </p:txBody>
      </p:sp>
    </p:spTree>
    <p:extLst>
      <p:ext uri="{BB962C8B-B14F-4D97-AF65-F5344CB8AC3E}">
        <p14:creationId xmlns:p14="http://schemas.microsoft.com/office/powerpoint/2010/main" val="259597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659" cy="5143498"/>
          </a:xfrm>
          <a:prstGeom prst="rect">
            <a:avLst/>
          </a:prstGeom>
        </p:spPr>
      </p:pic>
      <p:sp>
        <p:nvSpPr>
          <p:cNvPr id="7" name="Title 1"/>
          <p:cNvSpPr txBox="1">
            <a:spLocks/>
          </p:cNvSpPr>
          <p:nvPr/>
        </p:nvSpPr>
        <p:spPr>
          <a:xfrm>
            <a:off x="603504" y="3573912"/>
            <a:ext cx="5135144" cy="1123928"/>
          </a:xfrm>
          <a:prstGeom prst="rect">
            <a:avLst/>
          </a:prstGeom>
        </p:spPr>
        <p:txBody>
          <a:bodyPr anchor="t" anchorCtr="0">
            <a:noAutofit/>
          </a:bodyPr>
          <a:lstStyle>
            <a:lvl1pPr algn="l" defTabSz="685800" rtl="0" eaLnBrk="1" latinLnBrk="0" hangingPunct="1">
              <a:lnSpc>
                <a:spcPct val="90000"/>
              </a:lnSpc>
              <a:spcBef>
                <a:spcPct val="0"/>
              </a:spcBef>
              <a:buNone/>
              <a:defRPr sz="3600" b="1" i="0" kern="1200">
                <a:solidFill>
                  <a:schemeClr val="bg1"/>
                </a:solidFill>
                <a:latin typeface="Avenir Next" charset="0"/>
                <a:ea typeface="Avenir Next" charset="0"/>
                <a:cs typeface="Avenir Next" charset="0"/>
              </a:defRPr>
            </a:lvl1pPr>
          </a:lstStyle>
          <a:p>
            <a:r>
              <a:rPr lang="en-US" sz="3200" dirty="0">
                <a:solidFill>
                  <a:srgbClr val="F47920"/>
                </a:solidFill>
                <a:latin typeface="+mn-lt"/>
              </a:rPr>
              <a:t>Thank you for listening</a:t>
            </a:r>
          </a:p>
        </p:txBody>
      </p:sp>
      <p:sp>
        <p:nvSpPr>
          <p:cNvPr id="8" name="Subtitle 2"/>
          <p:cNvSpPr txBox="1">
            <a:spLocks/>
          </p:cNvSpPr>
          <p:nvPr/>
        </p:nvSpPr>
        <p:spPr>
          <a:xfrm>
            <a:off x="603504" y="3968736"/>
            <a:ext cx="6858000" cy="334280"/>
          </a:xfrm>
          <a:prstGeom prst="rect">
            <a:avLst/>
          </a:prstGeom>
        </p:spPr>
        <p:txBody>
          <a:bodyPr>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2000" b="0" i="0" kern="1200" baseline="0">
                <a:solidFill>
                  <a:schemeClr val="bg1"/>
                </a:solidFill>
                <a:latin typeface="Avenir Next Medium" charset="0"/>
                <a:ea typeface="Avenir Next Medium" charset="0"/>
                <a:cs typeface="Avenir Next Medium"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7920"/>
                </a:solidFill>
                <a:latin typeface="+mn-lt"/>
              </a:rPr>
              <a:t>Any questions?</a:t>
            </a:r>
          </a:p>
        </p:txBody>
      </p:sp>
      <p:sp>
        <p:nvSpPr>
          <p:cNvPr id="9" name="Subtitle 2"/>
          <p:cNvSpPr txBox="1">
            <a:spLocks/>
          </p:cNvSpPr>
          <p:nvPr/>
        </p:nvSpPr>
        <p:spPr>
          <a:xfrm>
            <a:off x="603504" y="4576609"/>
            <a:ext cx="6858000" cy="33428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000" b="0" i="0" kern="1200">
                <a:solidFill>
                  <a:schemeClr val="tx1"/>
                </a:solidFill>
                <a:latin typeface="Avenir Next Medium" charset="0"/>
                <a:ea typeface="Avenir Next Medium" charset="0"/>
                <a:cs typeface="Avenir Next Medium"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F47920"/>
                </a:solidFill>
                <a:latin typeface="+mn-lt"/>
                <a:ea typeface="Avenir Next" charset="0"/>
                <a:cs typeface="Avenir Next" charset="0"/>
              </a:rPr>
              <a:t>Mary.P.Scott@warwick.ac.uk</a:t>
            </a:r>
            <a:endParaRPr lang="en-US" sz="1400" b="0" i="0" dirty="0">
              <a:solidFill>
                <a:srgbClr val="F47920"/>
              </a:solidFill>
              <a:latin typeface="Avenir Next" charset="0"/>
              <a:ea typeface="Avenir Next" charset="0"/>
              <a:cs typeface="Avenir Next" charset="0"/>
            </a:endParaRPr>
          </a:p>
        </p:txBody>
      </p:sp>
    </p:spTree>
    <p:extLst>
      <p:ext uri="{BB962C8B-B14F-4D97-AF65-F5344CB8AC3E}">
        <p14:creationId xmlns:p14="http://schemas.microsoft.com/office/powerpoint/2010/main" val="338078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Content Placeholder 3" descr="A picture containing game&#10;&#10;Description automatically generated">
            <a:extLst>
              <a:ext uri="{FF2B5EF4-FFF2-40B4-BE49-F238E27FC236}">
                <a16:creationId xmlns:a16="http://schemas.microsoft.com/office/drawing/2014/main" id="{3C40FD4B-2BA5-4BB0-BDEC-DA9D36164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000" y="267010"/>
            <a:ext cx="6228000" cy="3378689"/>
          </a:xfrm>
          <a:prstGeom prst="rect">
            <a:avLst/>
          </a:prstGeom>
        </p:spPr>
      </p:pic>
    </p:spTree>
    <p:extLst>
      <p:ext uri="{BB962C8B-B14F-4D97-AF65-F5344CB8AC3E}">
        <p14:creationId xmlns:p14="http://schemas.microsoft.com/office/powerpoint/2010/main" val="1601987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sz="quarter" idx="4294967295"/>
          </p:nvPr>
        </p:nvSpPr>
        <p:spPr>
          <a:xfrm>
            <a:off x="884241" y="1763577"/>
            <a:ext cx="4527817" cy="2749156"/>
          </a:xfrm>
          <a:prstGeom prst="rect">
            <a:avLst/>
          </a:prstGeom>
        </p:spPr>
        <p:txBody>
          <a:bodyPr/>
          <a:lstStyle/>
          <a:p>
            <a:pPr>
              <a:buClr>
                <a:srgbClr val="F47920"/>
              </a:buClr>
            </a:pPr>
            <a:r>
              <a:rPr lang="en-GB" sz="1700" dirty="0"/>
              <a:t>Centralized Model of DP: random noise only introduced after users’ outputs are gathered by </a:t>
            </a:r>
            <a:r>
              <a:rPr lang="en-GB" sz="1700" dirty="0">
                <a:solidFill>
                  <a:srgbClr val="F47920"/>
                </a:solidFill>
              </a:rPr>
              <a:t>trusted aggregator</a:t>
            </a:r>
            <a:r>
              <a:rPr lang="en-GB" sz="1700" dirty="0"/>
              <a:t>, who</a:t>
            </a:r>
            <a:endParaRPr lang="en-US" sz="1700" dirty="0"/>
          </a:p>
          <a:p>
            <a:pPr lvl="1">
              <a:buClr>
                <a:srgbClr val="F47920"/>
              </a:buClr>
            </a:pPr>
            <a:r>
              <a:rPr lang="en-US" sz="1700" dirty="0"/>
              <a:t>obtains raw data from all users,</a:t>
            </a:r>
          </a:p>
          <a:p>
            <a:pPr lvl="1">
              <a:buClr>
                <a:srgbClr val="F47920"/>
              </a:buClr>
            </a:pPr>
            <a:r>
              <a:rPr lang="en-US" sz="1700" dirty="0"/>
              <a:t>and introduces necessary perturbations.</a:t>
            </a:r>
            <a:endParaRPr lang="en-GB" sz="1700" dirty="0"/>
          </a:p>
          <a:p>
            <a:pPr>
              <a:buClr>
                <a:srgbClr val="F47920"/>
              </a:buClr>
            </a:pPr>
            <a:r>
              <a:rPr lang="en-GB" sz="1700" dirty="0"/>
              <a:t>Local Model of DP: </a:t>
            </a:r>
            <a:r>
              <a:rPr lang="en-GB" sz="1700" dirty="0">
                <a:solidFill>
                  <a:srgbClr val="F47920"/>
                </a:solidFill>
              </a:rPr>
              <a:t>each user independently applies local randomizer</a:t>
            </a:r>
            <a:r>
              <a:rPr lang="en-GB" sz="1700" dirty="0"/>
              <a:t> on their input to obtain perturbed result.</a:t>
            </a:r>
          </a:p>
          <a:p>
            <a:pPr lvl="1">
              <a:buClr>
                <a:srgbClr val="F47920"/>
              </a:buClr>
            </a:pPr>
            <a:endParaRPr lang="en-US" sz="1700" dirty="0"/>
          </a:p>
          <a:p>
            <a:pPr>
              <a:buClr>
                <a:srgbClr val="F47920"/>
              </a:buClr>
            </a:pPr>
            <a:endParaRPr lang="en-GB" sz="1700" dirty="0"/>
          </a:p>
        </p:txBody>
      </p:sp>
      <p:sp>
        <p:nvSpPr>
          <p:cNvPr id="7" name="Text Placeholder 4"/>
          <p:cNvSpPr>
            <a:spLocks noGrp="1"/>
          </p:cNvSpPr>
          <p:nvPr>
            <p:ph type="body" sz="quarter" idx="4294967295"/>
          </p:nvPr>
        </p:nvSpPr>
        <p:spPr>
          <a:xfrm>
            <a:off x="884242" y="1215700"/>
            <a:ext cx="5373684" cy="380867"/>
          </a:xfrm>
          <a:prstGeom prst="rect">
            <a:avLst/>
          </a:prstGeom>
        </p:spPr>
        <p:txBody>
          <a:bodyPr>
            <a:noAutofit/>
          </a:bodyPr>
          <a:lstStyle/>
          <a:p>
            <a:pPr marL="0" indent="0">
              <a:buNone/>
            </a:pPr>
            <a:r>
              <a:rPr lang="en-US" sz="2400" b="1" dirty="0">
                <a:solidFill>
                  <a:srgbClr val="F47920"/>
                </a:solidFill>
                <a:latin typeface="+mn-lt"/>
              </a:rPr>
              <a:t>Models of Differential Privacy</a:t>
            </a:r>
          </a:p>
          <a:p>
            <a:endParaRPr lang="en-US" dirty="0">
              <a:solidFill>
                <a:srgbClr val="00B2DD"/>
              </a:solidFill>
              <a:latin typeface="+mn-lt"/>
            </a:endParaRPr>
          </a:p>
          <a:p>
            <a:endParaRPr lang="en-US" dirty="0">
              <a:solidFill>
                <a:srgbClr val="00B2DD"/>
              </a:solidFill>
              <a:latin typeface="+mn-lt"/>
            </a:endParaRPr>
          </a:p>
          <a:p>
            <a:endParaRPr lang="en-US" dirty="0">
              <a:solidFill>
                <a:srgbClr val="00B2DD"/>
              </a:solidFill>
              <a:latin typeface="+mn-lt"/>
            </a:endParaRPr>
          </a:p>
        </p:txBody>
      </p:sp>
      <p:pic>
        <p:nvPicPr>
          <p:cNvPr id="4" name="Picture 3">
            <a:extLst>
              <a:ext uri="{FF2B5EF4-FFF2-40B4-BE49-F238E27FC236}">
                <a16:creationId xmlns:a16="http://schemas.microsoft.com/office/drawing/2014/main" id="{5D25FAB0-5331-4591-A913-E23BED7FB3B2}"/>
              </a:ext>
            </a:extLst>
          </p:cNvPr>
          <p:cNvPicPr>
            <a:picLocks noChangeAspect="1"/>
          </p:cNvPicPr>
          <p:nvPr/>
        </p:nvPicPr>
        <p:blipFill rotWithShape="1">
          <a:blip r:embed="rId3"/>
          <a:srcRect t="15142" r="2" b="2"/>
          <a:stretch/>
        </p:blipFill>
        <p:spPr>
          <a:xfrm>
            <a:off x="5847758" y="1406133"/>
            <a:ext cx="2412000" cy="2862632"/>
          </a:xfrm>
          <a:prstGeom prst="rect">
            <a:avLst/>
          </a:prstGeom>
          <a:effectLst/>
        </p:spPr>
      </p:pic>
    </p:spTree>
    <p:extLst>
      <p:ext uri="{BB962C8B-B14F-4D97-AF65-F5344CB8AC3E}">
        <p14:creationId xmlns:p14="http://schemas.microsoft.com/office/powerpoint/2010/main" val="140282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sz="quarter" idx="4294967295"/>
          </p:nvPr>
        </p:nvSpPr>
        <p:spPr>
          <a:xfrm>
            <a:off x="884241" y="1763577"/>
            <a:ext cx="4572421" cy="2749156"/>
          </a:xfrm>
          <a:prstGeom prst="rect">
            <a:avLst/>
          </a:prstGeom>
        </p:spPr>
        <p:txBody>
          <a:bodyPr/>
          <a:lstStyle/>
          <a:p>
            <a:pPr>
              <a:buClr>
                <a:srgbClr val="F47920"/>
              </a:buClr>
            </a:pPr>
            <a:r>
              <a:rPr lang="en-GB" sz="1700" dirty="0"/>
              <a:t>Local Model of DP: </a:t>
            </a:r>
            <a:r>
              <a:rPr lang="en-GB" sz="1700" dirty="0">
                <a:solidFill>
                  <a:srgbClr val="F47920"/>
                </a:solidFill>
              </a:rPr>
              <a:t>no need for trusted party</a:t>
            </a:r>
            <a:r>
              <a:rPr lang="en-GB" sz="1700" dirty="0"/>
              <a:t> but noise required (per user) for same privacy guarantee is much higher.</a:t>
            </a:r>
          </a:p>
          <a:p>
            <a:pPr lvl="1">
              <a:buClr>
                <a:srgbClr val="F47920"/>
              </a:buClr>
            </a:pPr>
            <a:r>
              <a:rPr lang="en-GB" sz="1700" dirty="0"/>
              <a:t>Limits usage to major companies, e.g., Google, Apple, Microsoft.</a:t>
            </a:r>
          </a:p>
          <a:p>
            <a:pPr>
              <a:buClr>
                <a:srgbClr val="F47920"/>
              </a:buClr>
            </a:pPr>
            <a:r>
              <a:rPr lang="en-GB" sz="1700" dirty="0"/>
              <a:t>Neither model </a:t>
            </a:r>
            <a:r>
              <a:rPr lang="en-GB" sz="1700" dirty="0">
                <a:solidFill>
                  <a:srgbClr val="F47920"/>
                </a:solidFill>
              </a:rPr>
              <a:t>provides a good balance</a:t>
            </a:r>
            <a:r>
              <a:rPr lang="en-GB" sz="1700" dirty="0"/>
              <a:t> between trust of central entity and level of noise required to guarantee DP.</a:t>
            </a:r>
          </a:p>
          <a:p>
            <a:pPr>
              <a:buClr>
                <a:srgbClr val="F47920"/>
              </a:buClr>
            </a:pPr>
            <a:endParaRPr lang="en-GB" sz="1700" dirty="0"/>
          </a:p>
        </p:txBody>
      </p:sp>
      <p:sp>
        <p:nvSpPr>
          <p:cNvPr id="7" name="Text Placeholder 4"/>
          <p:cNvSpPr>
            <a:spLocks noGrp="1"/>
          </p:cNvSpPr>
          <p:nvPr>
            <p:ph type="body" sz="quarter" idx="4294967295"/>
          </p:nvPr>
        </p:nvSpPr>
        <p:spPr>
          <a:xfrm>
            <a:off x="884242" y="1215700"/>
            <a:ext cx="5373684" cy="380867"/>
          </a:xfrm>
          <a:prstGeom prst="rect">
            <a:avLst/>
          </a:prstGeom>
        </p:spPr>
        <p:txBody>
          <a:bodyPr>
            <a:noAutofit/>
          </a:bodyPr>
          <a:lstStyle/>
          <a:p>
            <a:pPr marL="0" indent="0">
              <a:buNone/>
            </a:pPr>
            <a:r>
              <a:rPr lang="en-US" sz="2400" b="1" dirty="0">
                <a:solidFill>
                  <a:srgbClr val="F47920"/>
                </a:solidFill>
                <a:latin typeface="+mn-lt"/>
              </a:rPr>
              <a:t>Models of Differential Privacy</a:t>
            </a:r>
            <a:endParaRPr lang="en-US" dirty="0">
              <a:solidFill>
                <a:srgbClr val="00B2DD"/>
              </a:solidFill>
              <a:latin typeface="+mn-lt"/>
            </a:endParaRPr>
          </a:p>
          <a:p>
            <a:endParaRPr lang="en-US" dirty="0">
              <a:solidFill>
                <a:srgbClr val="00B2DD"/>
              </a:solidFill>
              <a:latin typeface="+mn-lt"/>
            </a:endParaRPr>
          </a:p>
          <a:p>
            <a:endParaRPr lang="en-US" dirty="0">
              <a:solidFill>
                <a:srgbClr val="00B2DD"/>
              </a:solidFill>
              <a:latin typeface="+mn-lt"/>
            </a:endParaRPr>
          </a:p>
        </p:txBody>
      </p:sp>
      <p:pic>
        <p:nvPicPr>
          <p:cNvPr id="4" name="Picture 3">
            <a:extLst>
              <a:ext uri="{FF2B5EF4-FFF2-40B4-BE49-F238E27FC236}">
                <a16:creationId xmlns:a16="http://schemas.microsoft.com/office/drawing/2014/main" id="{5D25FAB0-5331-4591-A913-E23BED7FB3B2}"/>
              </a:ext>
            </a:extLst>
          </p:cNvPr>
          <p:cNvPicPr>
            <a:picLocks noChangeAspect="1"/>
          </p:cNvPicPr>
          <p:nvPr/>
        </p:nvPicPr>
        <p:blipFill rotWithShape="1">
          <a:blip r:embed="rId3"/>
          <a:srcRect t="15142" r="2" b="2"/>
          <a:stretch/>
        </p:blipFill>
        <p:spPr>
          <a:xfrm>
            <a:off x="5847758" y="1406133"/>
            <a:ext cx="2412000" cy="2862632"/>
          </a:xfrm>
          <a:prstGeom prst="rect">
            <a:avLst/>
          </a:prstGeom>
          <a:effectLst/>
        </p:spPr>
      </p:pic>
    </p:spTree>
    <p:extLst>
      <p:ext uri="{BB962C8B-B14F-4D97-AF65-F5344CB8AC3E}">
        <p14:creationId xmlns:p14="http://schemas.microsoft.com/office/powerpoint/2010/main" val="372993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sz="quarter" idx="4294967295"/>
          </p:nvPr>
        </p:nvSpPr>
        <p:spPr>
          <a:xfrm>
            <a:off x="884241" y="1763577"/>
            <a:ext cx="4141241" cy="2749156"/>
          </a:xfrm>
          <a:prstGeom prst="rect">
            <a:avLst/>
          </a:prstGeom>
        </p:spPr>
        <p:txBody>
          <a:bodyPr/>
          <a:lstStyle/>
          <a:p>
            <a:pPr>
              <a:buClr>
                <a:srgbClr val="F47920"/>
              </a:buClr>
            </a:pPr>
            <a:r>
              <a:rPr lang="en-US" sz="1600" dirty="0">
                <a:latin typeface="+mn-lt"/>
              </a:rPr>
              <a:t>(Single-Message) Shuffle Model sits </a:t>
            </a:r>
            <a:r>
              <a:rPr lang="en-US" sz="1600" dirty="0">
                <a:solidFill>
                  <a:srgbClr val="F47920"/>
                </a:solidFill>
                <a:latin typeface="+mn-lt"/>
              </a:rPr>
              <a:t>between Centralized and Local Models of DP</a:t>
            </a:r>
            <a:r>
              <a:rPr lang="en-US" sz="1600" dirty="0">
                <a:latin typeface="+mn-lt"/>
              </a:rPr>
              <a:t>:</a:t>
            </a:r>
          </a:p>
          <a:p>
            <a:pPr lvl="1">
              <a:buClr>
                <a:srgbClr val="F47920"/>
              </a:buClr>
            </a:pPr>
            <a:r>
              <a:rPr lang="en-US" sz="1600" dirty="0"/>
              <a:t>Noise required per user for same privacy guarantee is not as high as in Local Model.</a:t>
            </a:r>
          </a:p>
          <a:p>
            <a:pPr>
              <a:buClr>
                <a:srgbClr val="F47920"/>
              </a:buClr>
            </a:pPr>
            <a:r>
              <a:rPr lang="en-US" sz="1600" dirty="0"/>
              <a:t>Adds “shuffling step” to Local Model:</a:t>
            </a:r>
          </a:p>
          <a:p>
            <a:pPr lvl="1">
              <a:buClr>
                <a:srgbClr val="F47920"/>
              </a:buClr>
            </a:pPr>
            <a:r>
              <a:rPr lang="en-US" sz="1600" dirty="0"/>
              <a:t>After data from each user is encoded, it is randomly permuted to </a:t>
            </a:r>
            <a:r>
              <a:rPr lang="en-US" sz="1600" dirty="0">
                <a:solidFill>
                  <a:srgbClr val="F47920"/>
                </a:solidFill>
              </a:rPr>
              <a:t>unbind each user from their data</a:t>
            </a:r>
            <a:r>
              <a:rPr lang="en-US" sz="1600" dirty="0"/>
              <a:t> before analysis takes place.</a:t>
            </a:r>
            <a:endParaRPr lang="en-US" sz="1600" dirty="0">
              <a:latin typeface="+mn-lt"/>
            </a:endParaRPr>
          </a:p>
          <a:p>
            <a:pPr>
              <a:buClr>
                <a:srgbClr val="00B2DD"/>
              </a:buClr>
            </a:pPr>
            <a:endParaRPr lang="en-US" sz="1600" dirty="0">
              <a:latin typeface="+mn-lt"/>
            </a:endParaRPr>
          </a:p>
        </p:txBody>
      </p:sp>
      <p:sp>
        <p:nvSpPr>
          <p:cNvPr id="7" name="Text Placeholder 4"/>
          <p:cNvSpPr>
            <a:spLocks noGrp="1"/>
          </p:cNvSpPr>
          <p:nvPr>
            <p:ph type="body" sz="quarter" idx="4294967295"/>
          </p:nvPr>
        </p:nvSpPr>
        <p:spPr>
          <a:xfrm>
            <a:off x="884242" y="1215700"/>
            <a:ext cx="5373684" cy="380867"/>
          </a:xfrm>
          <a:prstGeom prst="rect">
            <a:avLst/>
          </a:prstGeom>
        </p:spPr>
        <p:txBody>
          <a:bodyPr>
            <a:noAutofit/>
          </a:bodyPr>
          <a:lstStyle/>
          <a:p>
            <a:pPr marL="0" indent="0">
              <a:buNone/>
            </a:pPr>
            <a:r>
              <a:rPr lang="en-US" sz="2400" b="1" dirty="0">
                <a:solidFill>
                  <a:srgbClr val="F47920"/>
                </a:solidFill>
                <a:latin typeface="+mn-lt"/>
              </a:rPr>
              <a:t>Shuffle Model of DP</a:t>
            </a:r>
          </a:p>
          <a:p>
            <a:endParaRPr lang="en-US" dirty="0">
              <a:solidFill>
                <a:srgbClr val="00B2DD"/>
              </a:solidFill>
              <a:latin typeface="+mn-lt"/>
            </a:endParaRPr>
          </a:p>
        </p:txBody>
      </p:sp>
      <p:pic>
        <p:nvPicPr>
          <p:cNvPr id="4" name="Picture 3" descr="A picture containing food, knife&#10;&#10;Description automatically generated">
            <a:extLst>
              <a:ext uri="{FF2B5EF4-FFF2-40B4-BE49-F238E27FC236}">
                <a16:creationId xmlns:a16="http://schemas.microsoft.com/office/drawing/2014/main" id="{F622B265-A7DD-4392-A135-B10AA5601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569" y="2571749"/>
            <a:ext cx="2440188" cy="1366505"/>
          </a:xfrm>
          <a:prstGeom prst="rect">
            <a:avLst/>
          </a:prstGeom>
        </p:spPr>
      </p:pic>
    </p:spTree>
    <p:extLst>
      <p:ext uri="{BB962C8B-B14F-4D97-AF65-F5344CB8AC3E}">
        <p14:creationId xmlns:p14="http://schemas.microsoft.com/office/powerpoint/2010/main" val="349751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sz="quarter" idx="4294967295"/>
          </p:nvPr>
        </p:nvSpPr>
        <p:spPr>
          <a:xfrm>
            <a:off x="884242" y="1763577"/>
            <a:ext cx="4215582" cy="2749156"/>
          </a:xfrm>
          <a:prstGeom prst="rect">
            <a:avLst/>
          </a:prstGeom>
        </p:spPr>
        <p:txBody>
          <a:bodyPr/>
          <a:lstStyle/>
          <a:p>
            <a:pPr>
              <a:buClr>
                <a:srgbClr val="F47920"/>
              </a:buClr>
            </a:pPr>
            <a:r>
              <a:rPr lang="en-US" sz="1700" dirty="0"/>
              <a:t>Introduced in 2019 (much more work to be done).</a:t>
            </a:r>
          </a:p>
          <a:p>
            <a:pPr lvl="1">
              <a:buClr>
                <a:srgbClr val="F47920"/>
              </a:buClr>
            </a:pPr>
            <a:r>
              <a:rPr lang="en-US" sz="1700" dirty="0"/>
              <a:t>Contrasts with general DP (first defined in 2006).</a:t>
            </a:r>
          </a:p>
          <a:p>
            <a:pPr lvl="1">
              <a:buClr>
                <a:srgbClr val="F47920"/>
              </a:buClr>
            </a:pPr>
            <a:endParaRPr lang="en-US" dirty="0"/>
          </a:p>
          <a:p>
            <a:pPr>
              <a:buClr>
                <a:srgbClr val="F47920"/>
              </a:buClr>
            </a:pPr>
            <a:r>
              <a:rPr lang="en-US" sz="1800" dirty="0">
                <a:solidFill>
                  <a:srgbClr val="F47920"/>
                </a:solidFill>
              </a:rPr>
              <a:t>Scott et al., BICOD21</a:t>
            </a:r>
            <a:r>
              <a:rPr lang="en-US" sz="1800" dirty="0"/>
              <a:t>: formalize protocol for vector-valued summation, extending existing protocol only applicable for scalars.</a:t>
            </a:r>
          </a:p>
          <a:p>
            <a:pPr>
              <a:buClr>
                <a:srgbClr val="F47920"/>
              </a:buClr>
            </a:pPr>
            <a:endParaRPr lang="en-US" sz="1800" dirty="0">
              <a:latin typeface="+mn-lt"/>
            </a:endParaRPr>
          </a:p>
        </p:txBody>
      </p:sp>
      <p:sp>
        <p:nvSpPr>
          <p:cNvPr id="7" name="Text Placeholder 4"/>
          <p:cNvSpPr>
            <a:spLocks noGrp="1"/>
          </p:cNvSpPr>
          <p:nvPr>
            <p:ph type="body" sz="quarter" idx="4294967295"/>
          </p:nvPr>
        </p:nvSpPr>
        <p:spPr>
          <a:xfrm>
            <a:off x="884242" y="1215700"/>
            <a:ext cx="5373684" cy="380867"/>
          </a:xfrm>
          <a:prstGeom prst="rect">
            <a:avLst/>
          </a:prstGeom>
        </p:spPr>
        <p:txBody>
          <a:bodyPr>
            <a:noAutofit/>
          </a:bodyPr>
          <a:lstStyle/>
          <a:p>
            <a:pPr marL="0" indent="0">
              <a:buNone/>
            </a:pPr>
            <a:r>
              <a:rPr lang="en-US" sz="2400" b="1" dirty="0">
                <a:solidFill>
                  <a:srgbClr val="F47920"/>
                </a:solidFill>
                <a:latin typeface="+mn-lt"/>
              </a:rPr>
              <a:t>Shuffle Model of DP</a:t>
            </a:r>
          </a:p>
          <a:p>
            <a:endParaRPr lang="en-US" dirty="0">
              <a:solidFill>
                <a:srgbClr val="00B2DD"/>
              </a:solidFill>
              <a:latin typeface="+mn-lt"/>
            </a:endParaRPr>
          </a:p>
        </p:txBody>
      </p:sp>
      <p:pic>
        <p:nvPicPr>
          <p:cNvPr id="4" name="Picture 3" descr="A picture containing food, knife&#10;&#10;Description automatically generated">
            <a:extLst>
              <a:ext uri="{FF2B5EF4-FFF2-40B4-BE49-F238E27FC236}">
                <a16:creationId xmlns:a16="http://schemas.microsoft.com/office/drawing/2014/main" id="{F622B265-A7DD-4392-A135-B10AA5601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0937" y="2572515"/>
            <a:ext cx="2438820" cy="1365739"/>
          </a:xfrm>
          <a:prstGeom prst="rect">
            <a:avLst/>
          </a:prstGeom>
        </p:spPr>
      </p:pic>
    </p:spTree>
    <p:extLst>
      <p:ext uri="{BB962C8B-B14F-4D97-AF65-F5344CB8AC3E}">
        <p14:creationId xmlns:p14="http://schemas.microsoft.com/office/powerpoint/2010/main" val="354241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5" descr="A screenshot of a cell phone&#10;&#10;Description automatically generated">
            <a:extLst>
              <a:ext uri="{FF2B5EF4-FFF2-40B4-BE49-F238E27FC236}">
                <a16:creationId xmlns:a16="http://schemas.microsoft.com/office/drawing/2014/main" id="{CCC45CC8-046B-4E60-B3C3-FCEFA47E9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255" y="341350"/>
            <a:ext cx="4695490" cy="3310321"/>
          </a:xfrm>
          <a:prstGeom prst="rect">
            <a:avLst/>
          </a:prstGeom>
        </p:spPr>
      </p:pic>
    </p:spTree>
    <p:extLst>
      <p:ext uri="{BB962C8B-B14F-4D97-AF65-F5344CB8AC3E}">
        <p14:creationId xmlns:p14="http://schemas.microsoft.com/office/powerpoint/2010/main" val="39747926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1662</TotalTime>
  <Words>3632</Words>
  <Application>Microsoft Office PowerPoint</Application>
  <PresentationFormat>On-screen Show (16:9)</PresentationFormat>
  <Paragraphs>207</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Avenir Next</vt:lpstr>
      <vt:lpstr>Avenir Next Demi Bold</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Mawby</dc:creator>
  <cp:lastModifiedBy>SCOTT, MARY (PGR)</cp:lastModifiedBy>
  <cp:revision>174</cp:revision>
  <dcterms:created xsi:type="dcterms:W3CDTF">2017-04-05T11:04:35Z</dcterms:created>
  <dcterms:modified xsi:type="dcterms:W3CDTF">2022-03-25T16:54:13Z</dcterms:modified>
</cp:coreProperties>
</file>